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Merriweather Sans Bold" panose="020B0604020202020204" charset="0"/>
      <p:regular r:id="rId12"/>
    </p:embeddedFont>
    <p:embeddedFont>
      <p:font typeface="Nunito Sans Bold" panose="020B0604020202020204" charset="0"/>
      <p:regular r:id="rId13"/>
    </p:embeddedFont>
    <p:embeddedFont>
      <p:font typeface="Nunito Sans" panose="020B0604020202020204" charset="0"/>
      <p:regular r:id="rId14"/>
    </p:embeddedFont>
    <p:embeddedFont>
      <p:font typeface="Merriweather Sans Light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erriweather Sans" panose="020B0604020202020204" charset="0"/>
      <p:regular r:id="rId20"/>
    </p:embeddedFont>
    <p:embeddedFont>
      <p:font typeface="Archivo Black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04.09.2025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0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11.png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4478" y="2009620"/>
            <a:ext cx="18338954" cy="8300526"/>
            <a:chOff x="0" y="0"/>
            <a:chExt cx="24451938" cy="11067368"/>
          </a:xfrm>
        </p:grpSpPr>
        <p:sp>
          <p:nvSpPr>
            <p:cNvPr id="3" name="Freeform 3" descr="A person sitting at a desk using a computer  Description automatically generated"/>
            <p:cNvSpPr/>
            <p:nvPr/>
          </p:nvSpPr>
          <p:spPr>
            <a:xfrm>
              <a:off x="0" y="0"/>
              <a:ext cx="24451945" cy="11067415"/>
            </a:xfrm>
            <a:custGeom>
              <a:avLst/>
              <a:gdLst/>
              <a:ahLst/>
              <a:cxnLst/>
              <a:rect l="l" t="t" r="r" b="b"/>
              <a:pathLst>
                <a:path w="24451945" h="11067415">
                  <a:moveTo>
                    <a:pt x="0" y="0"/>
                  </a:moveTo>
                  <a:lnTo>
                    <a:pt x="24451945" y="0"/>
                  </a:lnTo>
                  <a:lnTo>
                    <a:pt x="24451945" y="11067415"/>
                  </a:lnTo>
                  <a:lnTo>
                    <a:pt x="0" y="110674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9" t="-195" r="-6250" b="-56345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27176" y="2000096"/>
            <a:ext cx="18324700" cy="8321702"/>
            <a:chOff x="0" y="0"/>
            <a:chExt cx="24432934" cy="11095602"/>
          </a:xfrm>
        </p:grpSpPr>
        <p:sp>
          <p:nvSpPr>
            <p:cNvPr id="5" name="Freeform 5"/>
            <p:cNvSpPr/>
            <p:nvPr/>
          </p:nvSpPr>
          <p:spPr>
            <a:xfrm>
              <a:off x="12700" y="12700"/>
              <a:ext cx="24407495" cy="11070209"/>
            </a:xfrm>
            <a:custGeom>
              <a:avLst/>
              <a:gdLst/>
              <a:ahLst/>
              <a:cxnLst/>
              <a:rect l="l" t="t" r="r" b="b"/>
              <a:pathLst>
                <a:path w="24407495" h="11070209">
                  <a:moveTo>
                    <a:pt x="0" y="0"/>
                  </a:moveTo>
                  <a:lnTo>
                    <a:pt x="24407495" y="0"/>
                  </a:lnTo>
                  <a:lnTo>
                    <a:pt x="24407495" y="11070209"/>
                  </a:lnTo>
                  <a:lnTo>
                    <a:pt x="0" y="11070209"/>
                  </a:lnTo>
                  <a:close/>
                </a:path>
              </a:pathLst>
            </a:custGeom>
            <a:solidFill>
              <a:srgbClr val="4617DE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24432895" cy="11095609"/>
            </a:xfrm>
            <a:custGeom>
              <a:avLst/>
              <a:gdLst/>
              <a:ahLst/>
              <a:cxnLst/>
              <a:rect l="l" t="t" r="r" b="b"/>
              <a:pathLst>
                <a:path w="24432895" h="11095609">
                  <a:moveTo>
                    <a:pt x="12700" y="0"/>
                  </a:moveTo>
                  <a:lnTo>
                    <a:pt x="24420195" y="0"/>
                  </a:lnTo>
                  <a:cubicBezTo>
                    <a:pt x="24427180" y="0"/>
                    <a:pt x="24432895" y="5715"/>
                    <a:pt x="24432895" y="12700"/>
                  </a:cubicBezTo>
                  <a:lnTo>
                    <a:pt x="24432895" y="11082909"/>
                  </a:lnTo>
                  <a:cubicBezTo>
                    <a:pt x="24432895" y="11089894"/>
                    <a:pt x="24427180" y="11095609"/>
                    <a:pt x="24420195" y="11095609"/>
                  </a:cubicBezTo>
                  <a:lnTo>
                    <a:pt x="12700" y="11095609"/>
                  </a:lnTo>
                  <a:cubicBezTo>
                    <a:pt x="5715" y="11095609"/>
                    <a:pt x="0" y="11089894"/>
                    <a:pt x="0" y="11082909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11082909"/>
                  </a:lnTo>
                  <a:lnTo>
                    <a:pt x="12700" y="11082909"/>
                  </a:lnTo>
                  <a:lnTo>
                    <a:pt x="12700" y="11070209"/>
                  </a:lnTo>
                  <a:lnTo>
                    <a:pt x="24420195" y="11070209"/>
                  </a:lnTo>
                  <a:lnTo>
                    <a:pt x="24420195" y="11082909"/>
                  </a:lnTo>
                  <a:lnTo>
                    <a:pt x="24407495" y="11082909"/>
                  </a:lnTo>
                  <a:lnTo>
                    <a:pt x="24407495" y="12700"/>
                  </a:lnTo>
                  <a:lnTo>
                    <a:pt x="24420195" y="12700"/>
                  </a:lnTo>
                  <a:lnTo>
                    <a:pt x="2442019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5127473" y="572394"/>
            <a:ext cx="1777568" cy="877906"/>
            <a:chOff x="0" y="0"/>
            <a:chExt cx="2370090" cy="1170542"/>
          </a:xfrm>
        </p:grpSpPr>
        <p:sp>
          <p:nvSpPr>
            <p:cNvPr id="8" name="Freeform 8" descr="Picture 7"/>
            <p:cNvSpPr/>
            <p:nvPr/>
          </p:nvSpPr>
          <p:spPr>
            <a:xfrm>
              <a:off x="0" y="0"/>
              <a:ext cx="2370074" cy="1170559"/>
            </a:xfrm>
            <a:custGeom>
              <a:avLst/>
              <a:gdLst/>
              <a:ahLst/>
              <a:cxnLst/>
              <a:rect l="l" t="t" r="r" b="b"/>
              <a:pathLst>
                <a:path w="2370074" h="1170559">
                  <a:moveTo>
                    <a:pt x="0" y="0"/>
                  </a:moveTo>
                  <a:lnTo>
                    <a:pt x="2370074" y="0"/>
                  </a:lnTo>
                  <a:lnTo>
                    <a:pt x="2370074" y="1170559"/>
                  </a:lnTo>
                  <a:lnTo>
                    <a:pt x="0" y="1170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561" r="-562" b="1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3445664" y="434190"/>
            <a:ext cx="1458211" cy="1119732"/>
            <a:chOff x="0" y="0"/>
            <a:chExt cx="1944282" cy="1492976"/>
          </a:xfrm>
        </p:grpSpPr>
        <p:sp>
          <p:nvSpPr>
            <p:cNvPr id="10" name="Freeform 10" descr="Picture 9"/>
            <p:cNvSpPr/>
            <p:nvPr/>
          </p:nvSpPr>
          <p:spPr>
            <a:xfrm>
              <a:off x="0" y="0"/>
              <a:ext cx="1944243" cy="1493012"/>
            </a:xfrm>
            <a:custGeom>
              <a:avLst/>
              <a:gdLst/>
              <a:ahLst/>
              <a:cxnLst/>
              <a:rect l="l" t="t" r="r" b="b"/>
              <a:pathLst>
                <a:path w="1944243" h="1493012">
                  <a:moveTo>
                    <a:pt x="0" y="0"/>
                  </a:moveTo>
                  <a:lnTo>
                    <a:pt x="1944243" y="0"/>
                  </a:lnTo>
                  <a:lnTo>
                    <a:pt x="1944243" y="1493012"/>
                  </a:lnTo>
                  <a:lnTo>
                    <a:pt x="0" y="14930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7" r="-109" b="2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7201592" y="146404"/>
            <a:ext cx="808054" cy="1617030"/>
            <a:chOff x="0" y="0"/>
            <a:chExt cx="1077406" cy="2156040"/>
          </a:xfrm>
        </p:grpSpPr>
        <p:sp>
          <p:nvSpPr>
            <p:cNvPr id="12" name="Freeform 12" descr="pasted-movie.png"/>
            <p:cNvSpPr/>
            <p:nvPr/>
          </p:nvSpPr>
          <p:spPr>
            <a:xfrm>
              <a:off x="0" y="0"/>
              <a:ext cx="1077468" cy="2156079"/>
            </a:xfrm>
            <a:custGeom>
              <a:avLst/>
              <a:gdLst/>
              <a:ahLst/>
              <a:cxnLst/>
              <a:rect l="l" t="t" r="r" b="b"/>
              <a:pathLst>
                <a:path w="1077468" h="2156079">
                  <a:moveTo>
                    <a:pt x="0" y="0"/>
                  </a:moveTo>
                  <a:lnTo>
                    <a:pt x="1077468" y="0"/>
                  </a:lnTo>
                  <a:lnTo>
                    <a:pt x="1077468" y="2156079"/>
                  </a:lnTo>
                  <a:lnTo>
                    <a:pt x="0" y="2156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604" r="5" b="-602"/>
              </a:stretch>
            </a:blip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1943321" y="366993"/>
            <a:ext cx="1380389" cy="1175602"/>
            <a:chOff x="0" y="0"/>
            <a:chExt cx="1840518" cy="1567470"/>
          </a:xfrm>
        </p:grpSpPr>
        <p:sp>
          <p:nvSpPr>
            <p:cNvPr id="14" name="Freeform 14" descr="pasted-movie.png"/>
            <p:cNvSpPr/>
            <p:nvPr/>
          </p:nvSpPr>
          <p:spPr>
            <a:xfrm>
              <a:off x="0" y="0"/>
              <a:ext cx="1840484" cy="1567434"/>
            </a:xfrm>
            <a:custGeom>
              <a:avLst/>
              <a:gdLst/>
              <a:ahLst/>
              <a:cxnLst/>
              <a:rect l="l" t="t" r="r" b="b"/>
              <a:pathLst>
                <a:path w="1840484" h="1567434">
                  <a:moveTo>
                    <a:pt x="0" y="0"/>
                  </a:moveTo>
                  <a:lnTo>
                    <a:pt x="1840484" y="0"/>
                  </a:lnTo>
                  <a:lnTo>
                    <a:pt x="1840484" y="1567434"/>
                  </a:lnTo>
                  <a:lnTo>
                    <a:pt x="0" y="15674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9378" t="-31606" r="-19623" b="-31609"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5003453" y="7913580"/>
            <a:ext cx="3394872" cy="2414976"/>
            <a:chOff x="0" y="0"/>
            <a:chExt cx="4526496" cy="3219968"/>
          </a:xfrm>
        </p:grpSpPr>
        <p:sp>
          <p:nvSpPr>
            <p:cNvPr id="16" name="Freeform 16" descr="Image"/>
            <p:cNvSpPr/>
            <p:nvPr/>
          </p:nvSpPr>
          <p:spPr>
            <a:xfrm>
              <a:off x="0" y="0"/>
              <a:ext cx="4526534" cy="3219958"/>
            </a:xfrm>
            <a:custGeom>
              <a:avLst/>
              <a:gdLst/>
              <a:ahLst/>
              <a:cxnLst/>
              <a:rect l="l" t="t" r="r" b="b"/>
              <a:pathLst>
                <a:path w="4526534" h="3219958">
                  <a:moveTo>
                    <a:pt x="0" y="0"/>
                  </a:moveTo>
                  <a:lnTo>
                    <a:pt x="4526534" y="0"/>
                  </a:lnTo>
                  <a:lnTo>
                    <a:pt x="4526534" y="3219958"/>
                  </a:lnTo>
                  <a:lnTo>
                    <a:pt x="0" y="32199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173" r="-16160" b="-51433"/>
              </a:stretch>
            </a:blipFill>
          </p:spPr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2061220" y="3067194"/>
            <a:ext cx="6380205" cy="6194822"/>
            <a:chOff x="0" y="0"/>
            <a:chExt cx="8506940" cy="8259762"/>
          </a:xfrm>
        </p:grpSpPr>
        <p:sp>
          <p:nvSpPr>
            <p:cNvPr id="18" name="Freeform 18" descr="Image"/>
            <p:cNvSpPr/>
            <p:nvPr/>
          </p:nvSpPr>
          <p:spPr>
            <a:xfrm>
              <a:off x="0" y="0"/>
              <a:ext cx="8506968" cy="8259699"/>
            </a:xfrm>
            <a:custGeom>
              <a:avLst/>
              <a:gdLst/>
              <a:ahLst/>
              <a:cxnLst/>
              <a:rect l="l" t="t" r="r" b="b"/>
              <a:pathLst>
                <a:path w="8506968" h="8259699">
                  <a:moveTo>
                    <a:pt x="0" y="0"/>
                  </a:moveTo>
                  <a:lnTo>
                    <a:pt x="8506968" y="0"/>
                  </a:lnTo>
                  <a:lnTo>
                    <a:pt x="8506968" y="8259699"/>
                  </a:lnTo>
                  <a:lnTo>
                    <a:pt x="0" y="82596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5" b="-15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 rot="-180000">
            <a:off x="11931236" y="5686990"/>
            <a:ext cx="4077596" cy="938508"/>
            <a:chOff x="0" y="0"/>
            <a:chExt cx="5436794" cy="1251344"/>
          </a:xfrm>
        </p:grpSpPr>
        <p:sp>
          <p:nvSpPr>
            <p:cNvPr id="20" name="Freeform 20"/>
            <p:cNvSpPr/>
            <p:nvPr/>
          </p:nvSpPr>
          <p:spPr>
            <a:xfrm>
              <a:off x="12700" y="12700"/>
              <a:ext cx="5411343" cy="1225931"/>
            </a:xfrm>
            <a:custGeom>
              <a:avLst/>
              <a:gdLst/>
              <a:ahLst/>
              <a:cxnLst/>
              <a:rect l="l" t="t" r="r" b="b"/>
              <a:pathLst>
                <a:path w="5411343" h="1225931">
                  <a:moveTo>
                    <a:pt x="0" y="0"/>
                  </a:moveTo>
                  <a:lnTo>
                    <a:pt x="5411343" y="0"/>
                  </a:lnTo>
                  <a:lnTo>
                    <a:pt x="5411343" y="1225931"/>
                  </a:lnTo>
                  <a:lnTo>
                    <a:pt x="0" y="1225931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9175972" y="4812747"/>
            <a:ext cx="6433237" cy="1774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59"/>
              </a:lnSpc>
            </a:pPr>
            <a:r>
              <a:rPr lang="en-US" sz="5550" b="1" spc="22">
                <a:solidFill>
                  <a:srgbClr val="FFFFFF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Uma nova geração</a:t>
            </a:r>
          </a:p>
          <a:p>
            <a:pPr algn="ctr">
              <a:lnSpc>
                <a:spcPts val="6659"/>
              </a:lnSpc>
            </a:pPr>
            <a:r>
              <a:rPr lang="en-US" sz="5550" b="1" spc="22">
                <a:solidFill>
                  <a:srgbClr val="FFFFFF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de especialistas em tecnologia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238963" y="1974824"/>
            <a:ext cx="18324701" cy="8321702"/>
            <a:chOff x="0" y="0"/>
            <a:chExt cx="24432934" cy="11095602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24407495" cy="11070209"/>
            </a:xfrm>
            <a:custGeom>
              <a:avLst/>
              <a:gdLst/>
              <a:ahLst/>
              <a:cxnLst/>
              <a:rect l="l" t="t" r="r" b="b"/>
              <a:pathLst>
                <a:path w="24407495" h="11070209">
                  <a:moveTo>
                    <a:pt x="0" y="0"/>
                  </a:moveTo>
                  <a:lnTo>
                    <a:pt x="24407495" y="0"/>
                  </a:lnTo>
                  <a:lnTo>
                    <a:pt x="24407495" y="11070209"/>
                  </a:lnTo>
                  <a:lnTo>
                    <a:pt x="0" y="11070209"/>
                  </a:lnTo>
                  <a:close/>
                </a:path>
              </a:pathLst>
            </a:custGeom>
            <a:solidFill>
              <a:srgbClr val="4617DE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24432895" cy="11095609"/>
            </a:xfrm>
            <a:custGeom>
              <a:avLst/>
              <a:gdLst/>
              <a:ahLst/>
              <a:cxnLst/>
              <a:rect l="l" t="t" r="r" b="b"/>
              <a:pathLst>
                <a:path w="24432895" h="11095609">
                  <a:moveTo>
                    <a:pt x="12700" y="0"/>
                  </a:moveTo>
                  <a:lnTo>
                    <a:pt x="24420195" y="0"/>
                  </a:lnTo>
                  <a:cubicBezTo>
                    <a:pt x="24427180" y="0"/>
                    <a:pt x="24432895" y="5715"/>
                    <a:pt x="24432895" y="12700"/>
                  </a:cubicBezTo>
                  <a:lnTo>
                    <a:pt x="24432895" y="11082909"/>
                  </a:lnTo>
                  <a:cubicBezTo>
                    <a:pt x="24432895" y="11089894"/>
                    <a:pt x="24427180" y="11095609"/>
                    <a:pt x="24420195" y="11095609"/>
                  </a:cubicBezTo>
                  <a:lnTo>
                    <a:pt x="12700" y="11095609"/>
                  </a:lnTo>
                  <a:cubicBezTo>
                    <a:pt x="5715" y="11095609"/>
                    <a:pt x="0" y="11089894"/>
                    <a:pt x="0" y="11082909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11082909"/>
                  </a:lnTo>
                  <a:lnTo>
                    <a:pt x="12700" y="11082909"/>
                  </a:lnTo>
                  <a:lnTo>
                    <a:pt x="12700" y="11070209"/>
                  </a:lnTo>
                  <a:lnTo>
                    <a:pt x="24420195" y="11070209"/>
                  </a:lnTo>
                  <a:lnTo>
                    <a:pt x="24420195" y="11082909"/>
                  </a:lnTo>
                  <a:lnTo>
                    <a:pt x="24407495" y="11082909"/>
                  </a:lnTo>
                  <a:lnTo>
                    <a:pt x="24407495" y="12700"/>
                  </a:lnTo>
                  <a:lnTo>
                    <a:pt x="24420195" y="12700"/>
                  </a:lnTo>
                  <a:lnTo>
                    <a:pt x="2442019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5127473" y="572394"/>
            <a:ext cx="1777568" cy="877906"/>
            <a:chOff x="0" y="0"/>
            <a:chExt cx="2370090" cy="1170542"/>
          </a:xfrm>
        </p:grpSpPr>
        <p:sp>
          <p:nvSpPr>
            <p:cNvPr id="6" name="Freeform 6" descr="Picture 7"/>
            <p:cNvSpPr/>
            <p:nvPr/>
          </p:nvSpPr>
          <p:spPr>
            <a:xfrm>
              <a:off x="0" y="0"/>
              <a:ext cx="2370074" cy="1170559"/>
            </a:xfrm>
            <a:custGeom>
              <a:avLst/>
              <a:gdLst/>
              <a:ahLst/>
              <a:cxnLst/>
              <a:rect l="l" t="t" r="r" b="b"/>
              <a:pathLst>
                <a:path w="2370074" h="1170559">
                  <a:moveTo>
                    <a:pt x="0" y="0"/>
                  </a:moveTo>
                  <a:lnTo>
                    <a:pt x="2370074" y="0"/>
                  </a:lnTo>
                  <a:lnTo>
                    <a:pt x="2370074" y="1170559"/>
                  </a:lnTo>
                  <a:lnTo>
                    <a:pt x="0" y="1170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61" r="-562" b="1"/>
              </a:stretch>
            </a:blip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3445664" y="434190"/>
            <a:ext cx="1458211" cy="1119732"/>
            <a:chOff x="0" y="0"/>
            <a:chExt cx="1944282" cy="1492976"/>
          </a:xfrm>
        </p:grpSpPr>
        <p:sp>
          <p:nvSpPr>
            <p:cNvPr id="8" name="Freeform 8" descr="Picture 9"/>
            <p:cNvSpPr/>
            <p:nvPr/>
          </p:nvSpPr>
          <p:spPr>
            <a:xfrm>
              <a:off x="0" y="0"/>
              <a:ext cx="1944243" cy="1493012"/>
            </a:xfrm>
            <a:custGeom>
              <a:avLst/>
              <a:gdLst/>
              <a:ahLst/>
              <a:cxnLst/>
              <a:rect l="l" t="t" r="r" b="b"/>
              <a:pathLst>
                <a:path w="1944243" h="1493012">
                  <a:moveTo>
                    <a:pt x="0" y="0"/>
                  </a:moveTo>
                  <a:lnTo>
                    <a:pt x="1944243" y="0"/>
                  </a:lnTo>
                  <a:lnTo>
                    <a:pt x="1944243" y="1493012"/>
                  </a:lnTo>
                  <a:lnTo>
                    <a:pt x="0" y="14930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7" r="-109" b="2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7201592" y="146404"/>
            <a:ext cx="808054" cy="1617030"/>
            <a:chOff x="0" y="0"/>
            <a:chExt cx="1077406" cy="2156040"/>
          </a:xfrm>
        </p:grpSpPr>
        <p:sp>
          <p:nvSpPr>
            <p:cNvPr id="10" name="Freeform 10" descr="pasted-movie.png"/>
            <p:cNvSpPr/>
            <p:nvPr/>
          </p:nvSpPr>
          <p:spPr>
            <a:xfrm>
              <a:off x="0" y="0"/>
              <a:ext cx="1077468" cy="2156079"/>
            </a:xfrm>
            <a:custGeom>
              <a:avLst/>
              <a:gdLst/>
              <a:ahLst/>
              <a:cxnLst/>
              <a:rect l="l" t="t" r="r" b="b"/>
              <a:pathLst>
                <a:path w="1077468" h="2156079">
                  <a:moveTo>
                    <a:pt x="0" y="0"/>
                  </a:moveTo>
                  <a:lnTo>
                    <a:pt x="1077468" y="0"/>
                  </a:lnTo>
                  <a:lnTo>
                    <a:pt x="1077468" y="2156079"/>
                  </a:lnTo>
                  <a:lnTo>
                    <a:pt x="0" y="2156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04" r="5" b="-602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1943321" y="366993"/>
            <a:ext cx="1380389" cy="1175602"/>
            <a:chOff x="0" y="0"/>
            <a:chExt cx="1840518" cy="1567470"/>
          </a:xfrm>
        </p:grpSpPr>
        <p:sp>
          <p:nvSpPr>
            <p:cNvPr id="12" name="Freeform 12" descr="pasted-movie.png"/>
            <p:cNvSpPr/>
            <p:nvPr/>
          </p:nvSpPr>
          <p:spPr>
            <a:xfrm>
              <a:off x="0" y="0"/>
              <a:ext cx="1840484" cy="1567434"/>
            </a:xfrm>
            <a:custGeom>
              <a:avLst/>
              <a:gdLst/>
              <a:ahLst/>
              <a:cxnLst/>
              <a:rect l="l" t="t" r="r" b="b"/>
              <a:pathLst>
                <a:path w="1840484" h="1567434">
                  <a:moveTo>
                    <a:pt x="0" y="0"/>
                  </a:moveTo>
                  <a:lnTo>
                    <a:pt x="1840484" y="0"/>
                  </a:lnTo>
                  <a:lnTo>
                    <a:pt x="1840484" y="1567434"/>
                  </a:lnTo>
                  <a:lnTo>
                    <a:pt x="0" y="15674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9378" t="-31606" r="-19623" b="-31609"/>
              </a:stretch>
            </a:blip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5003453" y="7913580"/>
            <a:ext cx="3394872" cy="2414976"/>
            <a:chOff x="0" y="0"/>
            <a:chExt cx="4526496" cy="3219968"/>
          </a:xfrm>
        </p:grpSpPr>
        <p:sp>
          <p:nvSpPr>
            <p:cNvPr id="14" name="Freeform 14" descr="Image"/>
            <p:cNvSpPr/>
            <p:nvPr/>
          </p:nvSpPr>
          <p:spPr>
            <a:xfrm>
              <a:off x="0" y="0"/>
              <a:ext cx="4526534" cy="3219958"/>
            </a:xfrm>
            <a:custGeom>
              <a:avLst/>
              <a:gdLst/>
              <a:ahLst/>
              <a:cxnLst/>
              <a:rect l="l" t="t" r="r" b="b"/>
              <a:pathLst>
                <a:path w="4526534" h="3219958">
                  <a:moveTo>
                    <a:pt x="0" y="0"/>
                  </a:moveTo>
                  <a:lnTo>
                    <a:pt x="4526534" y="0"/>
                  </a:lnTo>
                  <a:lnTo>
                    <a:pt x="4526534" y="3219958"/>
                  </a:lnTo>
                  <a:lnTo>
                    <a:pt x="0" y="32199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173" r="-16160" b="-51433"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2061220" y="3067194"/>
            <a:ext cx="6380205" cy="6194822"/>
            <a:chOff x="0" y="0"/>
            <a:chExt cx="8506940" cy="8259762"/>
          </a:xfrm>
        </p:grpSpPr>
        <p:sp>
          <p:nvSpPr>
            <p:cNvPr id="16" name="Freeform 16" descr="Image"/>
            <p:cNvSpPr/>
            <p:nvPr/>
          </p:nvSpPr>
          <p:spPr>
            <a:xfrm>
              <a:off x="0" y="0"/>
              <a:ext cx="8506968" cy="8259699"/>
            </a:xfrm>
            <a:custGeom>
              <a:avLst/>
              <a:gdLst/>
              <a:ahLst/>
              <a:cxnLst/>
              <a:rect l="l" t="t" r="r" b="b"/>
              <a:pathLst>
                <a:path w="8506968" h="8259699">
                  <a:moveTo>
                    <a:pt x="0" y="0"/>
                  </a:moveTo>
                  <a:lnTo>
                    <a:pt x="8506968" y="0"/>
                  </a:lnTo>
                  <a:lnTo>
                    <a:pt x="8506968" y="8259699"/>
                  </a:lnTo>
                  <a:lnTo>
                    <a:pt x="0" y="82596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5" b="-15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10824360" y="3776663"/>
            <a:ext cx="5876529" cy="6524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 spc="14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EcoTour</a:t>
            </a:r>
          </a:p>
          <a:p>
            <a:pPr algn="l">
              <a:lnSpc>
                <a:spcPts val="4320"/>
              </a:lnSpc>
            </a:pPr>
            <a:r>
              <a:rPr lang="en-US" sz="3600" b="1" spc="14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Grupo Nº7</a:t>
            </a:r>
          </a:p>
          <a:p>
            <a:pPr algn="l">
              <a:lnSpc>
                <a:spcPts val="4320"/>
              </a:lnSpc>
            </a:pPr>
            <a:endParaRPr lang="en-US" sz="3600" b="1" spc="14">
              <a:solidFill>
                <a:srgbClr val="2B2551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  <a:p>
            <a:pPr algn="l">
              <a:lnSpc>
                <a:spcPts val="4320"/>
              </a:lnSpc>
            </a:pPr>
            <a:endParaRPr lang="en-US" sz="3600" b="1" spc="14">
              <a:solidFill>
                <a:srgbClr val="2B2551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  <a:p>
            <a:pPr algn="l">
              <a:lnSpc>
                <a:spcPts val="4320"/>
              </a:lnSpc>
            </a:pPr>
            <a:r>
              <a:rPr lang="en-US" sz="3600" b="1" spc="14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Ohana Bento</a:t>
            </a:r>
          </a:p>
          <a:p>
            <a:pPr algn="l">
              <a:lnSpc>
                <a:spcPts val="4320"/>
              </a:lnSpc>
            </a:pPr>
            <a:r>
              <a:rPr lang="en-US" sz="3600" b="1" spc="14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Gerónimo Beco</a:t>
            </a:r>
          </a:p>
          <a:p>
            <a:pPr algn="l">
              <a:lnSpc>
                <a:spcPts val="4320"/>
              </a:lnSpc>
            </a:pPr>
            <a:r>
              <a:rPr lang="en-US" sz="3600" b="1" spc="14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Iveth de Lima</a:t>
            </a:r>
          </a:p>
          <a:p>
            <a:pPr algn="l">
              <a:lnSpc>
                <a:spcPts val="4320"/>
              </a:lnSpc>
            </a:pPr>
            <a:r>
              <a:rPr lang="en-US" sz="3600" b="1" spc="14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Edmildo Levi</a:t>
            </a:r>
          </a:p>
          <a:p>
            <a:pPr algn="l">
              <a:lnSpc>
                <a:spcPts val="4320"/>
              </a:lnSpc>
            </a:pPr>
            <a:r>
              <a:rPr lang="en-US" sz="3600" b="1" spc="14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Pitchi Sidibe</a:t>
            </a:r>
          </a:p>
          <a:p>
            <a:pPr algn="l">
              <a:lnSpc>
                <a:spcPts val="4320"/>
              </a:lnSpc>
            </a:pPr>
            <a:r>
              <a:rPr lang="en-US" sz="3600" b="1" spc="14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Lauri Carlos</a:t>
            </a:r>
          </a:p>
          <a:p>
            <a:pPr algn="l">
              <a:lnSpc>
                <a:spcPts val="4320"/>
              </a:lnSpc>
            </a:pPr>
            <a:endParaRPr lang="en-US" sz="3600" b="1" spc="14">
              <a:solidFill>
                <a:srgbClr val="2B2551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  <a:p>
            <a:pPr algn="l">
              <a:lnSpc>
                <a:spcPts val="4320"/>
              </a:lnSpc>
            </a:pPr>
            <a:endParaRPr lang="en-US" sz="3600" b="1" spc="14">
              <a:solidFill>
                <a:srgbClr val="2B2551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2591" y="2595572"/>
            <a:ext cx="16582818" cy="4778928"/>
            <a:chOff x="0" y="0"/>
            <a:chExt cx="22110424" cy="63719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110424" cy="6371904"/>
            </a:xfrm>
            <a:custGeom>
              <a:avLst/>
              <a:gdLst/>
              <a:ahLst/>
              <a:cxnLst/>
              <a:rect l="l" t="t" r="r" b="b"/>
              <a:pathLst>
                <a:path w="22110424" h="6371904">
                  <a:moveTo>
                    <a:pt x="0" y="0"/>
                  </a:moveTo>
                  <a:lnTo>
                    <a:pt x="22110424" y="0"/>
                  </a:lnTo>
                  <a:lnTo>
                    <a:pt x="22110424" y="6371904"/>
                  </a:lnTo>
                  <a:lnTo>
                    <a:pt x="0" y="63719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22110424" cy="637190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999"/>
                </a:lnSpc>
              </a:pP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O </a:t>
              </a:r>
              <a:r>
                <a:rPr lang="en-US" sz="2499" b="1" spc="9" dirty="0" err="1">
                  <a:solidFill>
                    <a:srgbClr val="000000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EcoTour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é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uma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plataforma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digital que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utiliza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 smtClean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análise</a:t>
              </a:r>
              <a:r>
                <a:rPr lang="en-US" sz="2499" spc="9" dirty="0" smtClean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de dados para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sugerir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rotas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personalizadas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de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ecoturismo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em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Angola. O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sistema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integra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pontos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turísticos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,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avaliações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de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utilizadores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e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preferências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pessoais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para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criar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experiências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únicas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 e </a:t>
              </a:r>
              <a:r>
                <a:rPr lang="en-US" sz="2499" spc="9" dirty="0" err="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sustentáveis</a:t>
              </a:r>
              <a:r>
                <a:rPr lang="en-US" sz="2499" spc="9" dirty="0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.</a:t>
              </a:r>
            </a:p>
            <a:p>
              <a:pPr algn="l">
                <a:lnSpc>
                  <a:spcPts val="2999"/>
                </a:lnSpc>
              </a:pPr>
              <a:endParaRPr lang="en-US" sz="2499" spc="9" dirty="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endParaRPr>
            </a:p>
            <a:p>
              <a:pPr algn="l">
                <a:lnSpc>
                  <a:spcPts val="2999"/>
                </a:lnSpc>
              </a:pPr>
              <a:endParaRPr lang="en-US" sz="2499" spc="9" dirty="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endParaRPr>
            </a:p>
            <a:p>
              <a:pPr marL="452437" lvl="1" indent="-226219" algn="l">
                <a:lnSpc>
                  <a:spcPts val="2999"/>
                </a:lnSpc>
              </a:pPr>
              <a:endParaRPr lang="en-US" sz="2499" spc="9" dirty="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8767" y="2595572"/>
            <a:ext cx="6453046" cy="948447"/>
            <a:chOff x="0" y="0"/>
            <a:chExt cx="8604062" cy="1264596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8578723" cy="1239139"/>
            </a:xfrm>
            <a:custGeom>
              <a:avLst/>
              <a:gdLst/>
              <a:ahLst/>
              <a:cxnLst/>
              <a:rect l="l" t="t" r="r" b="b"/>
              <a:pathLst>
                <a:path w="8578723" h="1239139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852591" y="1660683"/>
            <a:ext cx="11653162" cy="1323369"/>
            <a:chOff x="0" y="0"/>
            <a:chExt cx="15537550" cy="176449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537551" cy="1764492"/>
            </a:xfrm>
            <a:custGeom>
              <a:avLst/>
              <a:gdLst/>
              <a:ahLst/>
              <a:cxnLst/>
              <a:rect l="l" t="t" r="r" b="b"/>
              <a:pathLst>
                <a:path w="15537551" h="1764492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427"/>
                </a:lnSpc>
              </a:pPr>
              <a:r>
                <a:rPr lang="en-US" sz="5025" b="1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Contexto e Objetivo</a:t>
              </a:r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682956" y="744174"/>
            <a:ext cx="2921214" cy="248720"/>
            <a:chOff x="0" y="0"/>
            <a:chExt cx="3894952" cy="331626"/>
          </a:xfrm>
        </p:grpSpPr>
        <p:sp>
          <p:nvSpPr>
            <p:cNvPr id="11" name="Freeform 11" descr="Image"/>
            <p:cNvSpPr/>
            <p:nvPr/>
          </p:nvSpPr>
          <p:spPr>
            <a:xfrm>
              <a:off x="0" y="0"/>
              <a:ext cx="3894963" cy="331597"/>
            </a:xfrm>
            <a:custGeom>
              <a:avLst/>
              <a:gdLst/>
              <a:ahLst/>
              <a:cxnLst/>
              <a:rect l="l" t="t" r="r" b="b"/>
              <a:pathLst>
                <a:path w="3894963" h="331597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r="-2067" b="-8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5222434" y="427439"/>
            <a:ext cx="1580448" cy="780909"/>
            <a:chOff x="0" y="0"/>
            <a:chExt cx="2107264" cy="1041212"/>
          </a:xfrm>
        </p:grpSpPr>
        <p:sp>
          <p:nvSpPr>
            <p:cNvPr id="13" name="Freeform 13" descr="Picture 7"/>
            <p:cNvSpPr/>
            <p:nvPr/>
          </p:nvSpPr>
          <p:spPr>
            <a:xfrm>
              <a:off x="0" y="0"/>
              <a:ext cx="2107311" cy="1041273"/>
            </a:xfrm>
            <a:custGeom>
              <a:avLst/>
              <a:gdLst/>
              <a:ahLst/>
              <a:cxnLst/>
              <a:rect l="l" t="t" r="r" b="b"/>
              <a:pathLst>
                <a:path w="2107311" h="1041273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r="-582" b="5"/>
              </a:stretch>
            </a:blip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3800587" y="338836"/>
            <a:ext cx="1234639" cy="941733"/>
            <a:chOff x="0" y="0"/>
            <a:chExt cx="1646186" cy="1255644"/>
          </a:xfrm>
        </p:grpSpPr>
        <p:sp>
          <p:nvSpPr>
            <p:cNvPr id="15" name="Freeform 15" descr="Picture 9"/>
            <p:cNvSpPr/>
            <p:nvPr/>
          </p:nvSpPr>
          <p:spPr>
            <a:xfrm>
              <a:off x="0" y="0"/>
              <a:ext cx="1646174" cy="1255649"/>
            </a:xfrm>
            <a:custGeom>
              <a:avLst/>
              <a:gdLst/>
              <a:ahLst/>
              <a:cxnLst/>
              <a:rect l="l" t="t" r="r" b="b"/>
              <a:pathLst>
                <a:path w="1646174" h="1255649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227" b="-227"/>
              </a:stretch>
            </a:blip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7000025" y="270560"/>
            <a:ext cx="534549" cy="1094670"/>
            <a:chOff x="0" y="0"/>
            <a:chExt cx="712732" cy="145956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12724" cy="1459611"/>
            </a:xfrm>
            <a:custGeom>
              <a:avLst/>
              <a:gdLst/>
              <a:ahLst/>
              <a:cxnLst/>
              <a:rect l="l" t="t" r="r" b="b"/>
              <a:pathLst>
                <a:path w="712724" h="1459611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-1113" b="3"/>
              </a:stretch>
            </a:blip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2595394" y="338836"/>
            <a:ext cx="1008050" cy="864211"/>
            <a:chOff x="0" y="0"/>
            <a:chExt cx="1344066" cy="11522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344041" cy="1152271"/>
            </a:xfrm>
            <a:custGeom>
              <a:avLst/>
              <a:gdLst/>
              <a:ahLst/>
              <a:cxnLst/>
              <a:rect l="l" t="t" r="r" b="b"/>
              <a:pathLst>
                <a:path w="1344041" h="115227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-13605" y="9985086"/>
            <a:ext cx="18342351" cy="384878"/>
            <a:chOff x="0" y="0"/>
            <a:chExt cx="24456468" cy="513170"/>
          </a:xfrm>
        </p:grpSpPr>
        <p:sp>
          <p:nvSpPr>
            <p:cNvPr id="21" name="Freeform 21"/>
            <p:cNvSpPr/>
            <p:nvPr/>
          </p:nvSpPr>
          <p:spPr>
            <a:xfrm>
              <a:off x="12700" y="12700"/>
              <a:ext cx="24431117" cy="487807"/>
            </a:xfrm>
            <a:custGeom>
              <a:avLst/>
              <a:gdLst/>
              <a:ahLst/>
              <a:cxnLst/>
              <a:rect l="l" t="t" r="r" b="b"/>
              <a:pathLst>
                <a:path w="24431117" h="48780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852591" y="5550462"/>
            <a:ext cx="8192244" cy="3676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99"/>
              </a:lnSpc>
              <a:spcBef>
                <a:spcPct val="0"/>
              </a:spcBef>
            </a:pPr>
            <a:r>
              <a:rPr lang="en-US" sz="2499" b="1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🌍 Importância do problema a ser resolvido</a:t>
            </a:r>
          </a:p>
          <a:p>
            <a:pPr algn="just">
              <a:lnSpc>
                <a:spcPts val="2699"/>
              </a:lnSpc>
            </a:pPr>
            <a:endParaRPr lang="en-US" sz="2499" b="1" spc="9">
              <a:solidFill>
                <a:srgbClr val="000000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  <a:p>
            <a:pPr marL="539748" lvl="1" indent="-269874" algn="just">
              <a:lnSpc>
                <a:spcPts val="2699"/>
              </a:lnSpc>
              <a:buFont typeface="Arial"/>
              <a:buChar char="•"/>
            </a:pPr>
            <a:r>
              <a:rPr lang="en-US" sz="2499" spc="1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O setor de turismo em Angola tem grande potencial inexplorado, especialmente no ecoturismo.</a:t>
            </a:r>
          </a:p>
          <a:p>
            <a:pPr marL="539748" lvl="1" indent="-269874" algn="just">
              <a:lnSpc>
                <a:spcPts val="2699"/>
              </a:lnSpc>
              <a:buFont typeface="Arial"/>
              <a:buChar char="•"/>
            </a:pPr>
            <a:r>
              <a:rPr lang="en-US" sz="2499" spc="1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Atualmente, turistas e agências têm dificuldade em acessar informações confiáveis sobre pontos turísticos e planejar roteiros sustentáveis.</a:t>
            </a:r>
          </a:p>
          <a:p>
            <a:pPr marL="539748" lvl="1" indent="-269874" algn="just">
              <a:lnSpc>
                <a:spcPts val="2699"/>
              </a:lnSpc>
              <a:buFont typeface="Arial"/>
              <a:buChar char="•"/>
            </a:pPr>
            <a:r>
              <a:rPr lang="en-US" sz="2499" spc="1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Falta de ferramentas digitais que unifiquem dados de atrações, avaliações e recomendações inteligentes.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364088" y="5384054"/>
            <a:ext cx="8478711" cy="434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99"/>
              </a:lnSpc>
              <a:spcBef>
                <a:spcPct val="0"/>
              </a:spcBef>
            </a:pPr>
            <a:r>
              <a:rPr lang="en-US" sz="2499" b="1" spc="9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🎯 Objetivos do projeto</a:t>
            </a:r>
          </a:p>
          <a:p>
            <a:pPr algn="just">
              <a:lnSpc>
                <a:spcPts val="2699"/>
              </a:lnSpc>
              <a:spcBef>
                <a:spcPct val="0"/>
              </a:spcBef>
            </a:pPr>
            <a:endParaRPr lang="en-US" sz="2499" b="1" spc="9">
              <a:solidFill>
                <a:srgbClr val="000000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  <a:p>
            <a:pPr marL="539749" lvl="1" indent="-269875" algn="just">
              <a:lnSpc>
                <a:spcPts val="26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Centralizar informações sobre pontos turísticos e ecoturismo em Angola.</a:t>
            </a:r>
          </a:p>
          <a:p>
            <a:pPr marL="539749" lvl="1" indent="-269875" algn="just">
              <a:lnSpc>
                <a:spcPts val="26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Oferecer roteiros inteligentes e personalizados com base em dados e preferências do utilizador.</a:t>
            </a:r>
          </a:p>
          <a:p>
            <a:pPr marL="539749" lvl="1" indent="-269875" algn="just">
              <a:lnSpc>
                <a:spcPts val="26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9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Promover o turismo sustentável, incentivando práticas responsáveis e valorizando as comunidades locais.</a:t>
            </a:r>
          </a:p>
          <a:p>
            <a:pPr marL="539749" lvl="1" indent="-269875" algn="just">
              <a:lnSpc>
                <a:spcPts val="26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1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Servir como base escalável para futuras integrações com reservas, transportes e análise de impacto ambiental.</a:t>
            </a:r>
          </a:p>
          <a:p>
            <a:pPr algn="just">
              <a:lnSpc>
                <a:spcPts val="2699"/>
              </a:lnSpc>
              <a:spcBef>
                <a:spcPct val="0"/>
              </a:spcBef>
            </a:pPr>
            <a:endParaRPr lang="en-US" sz="2499" spc="1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37932" y="3370328"/>
            <a:ext cx="6453046" cy="948447"/>
            <a:chOff x="0" y="0"/>
            <a:chExt cx="8604062" cy="1264596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8578723" cy="1239139"/>
            </a:xfrm>
            <a:custGeom>
              <a:avLst/>
              <a:gdLst/>
              <a:ahLst/>
              <a:cxnLst/>
              <a:rect l="l" t="t" r="r" b="b"/>
              <a:pathLst>
                <a:path w="8578723" h="1239139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51756" y="2435439"/>
            <a:ext cx="11653162" cy="1323369"/>
            <a:chOff x="0" y="0"/>
            <a:chExt cx="15537550" cy="17644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537551" cy="1764492"/>
            </a:xfrm>
            <a:custGeom>
              <a:avLst/>
              <a:gdLst/>
              <a:ahLst/>
              <a:cxnLst/>
              <a:rect l="l" t="t" r="r" b="b"/>
              <a:pathLst>
                <a:path w="15537551" h="1764492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427"/>
                </a:lnSpc>
              </a:pPr>
              <a:r>
                <a:rPr lang="en-US" sz="5025" b="1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Relação 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682956" y="744174"/>
            <a:ext cx="2921214" cy="248720"/>
            <a:chOff x="0" y="0"/>
            <a:chExt cx="3894952" cy="331626"/>
          </a:xfrm>
        </p:grpSpPr>
        <p:sp>
          <p:nvSpPr>
            <p:cNvPr id="8" name="Freeform 8" descr="Image"/>
            <p:cNvSpPr/>
            <p:nvPr/>
          </p:nvSpPr>
          <p:spPr>
            <a:xfrm>
              <a:off x="0" y="0"/>
              <a:ext cx="3894963" cy="331597"/>
            </a:xfrm>
            <a:custGeom>
              <a:avLst/>
              <a:gdLst/>
              <a:ahLst/>
              <a:cxnLst/>
              <a:rect l="l" t="t" r="r" b="b"/>
              <a:pathLst>
                <a:path w="3894963" h="331597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r="-2067" b="-8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5222434" y="427439"/>
            <a:ext cx="1580448" cy="780909"/>
            <a:chOff x="0" y="0"/>
            <a:chExt cx="2107264" cy="1041212"/>
          </a:xfrm>
        </p:grpSpPr>
        <p:sp>
          <p:nvSpPr>
            <p:cNvPr id="10" name="Freeform 10" descr="Picture 7"/>
            <p:cNvSpPr/>
            <p:nvPr/>
          </p:nvSpPr>
          <p:spPr>
            <a:xfrm>
              <a:off x="0" y="0"/>
              <a:ext cx="2107311" cy="1041273"/>
            </a:xfrm>
            <a:custGeom>
              <a:avLst/>
              <a:gdLst/>
              <a:ahLst/>
              <a:cxnLst/>
              <a:rect l="l" t="t" r="r" b="b"/>
              <a:pathLst>
                <a:path w="2107311" h="1041273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r="-582" b="5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3800587" y="338836"/>
            <a:ext cx="1234639" cy="941733"/>
            <a:chOff x="0" y="0"/>
            <a:chExt cx="1646186" cy="1255644"/>
          </a:xfrm>
        </p:grpSpPr>
        <p:sp>
          <p:nvSpPr>
            <p:cNvPr id="12" name="Freeform 12" descr="Picture 9"/>
            <p:cNvSpPr/>
            <p:nvPr/>
          </p:nvSpPr>
          <p:spPr>
            <a:xfrm>
              <a:off x="0" y="0"/>
              <a:ext cx="1646174" cy="1255649"/>
            </a:xfrm>
            <a:custGeom>
              <a:avLst/>
              <a:gdLst/>
              <a:ahLst/>
              <a:cxnLst/>
              <a:rect l="l" t="t" r="r" b="b"/>
              <a:pathLst>
                <a:path w="1646174" h="1255649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227" b="-227"/>
              </a:stretch>
            </a:blip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7000025" y="270560"/>
            <a:ext cx="534549" cy="1094670"/>
            <a:chOff x="0" y="0"/>
            <a:chExt cx="712732" cy="14595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12724" cy="1459611"/>
            </a:xfrm>
            <a:custGeom>
              <a:avLst/>
              <a:gdLst/>
              <a:ahLst/>
              <a:cxnLst/>
              <a:rect l="l" t="t" r="r" b="b"/>
              <a:pathLst>
                <a:path w="712724" h="1459611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-1113" b="3"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2595394" y="338836"/>
            <a:ext cx="1008050" cy="864211"/>
            <a:chOff x="0" y="0"/>
            <a:chExt cx="1344066" cy="11522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44041" cy="1152271"/>
            </a:xfrm>
            <a:custGeom>
              <a:avLst/>
              <a:gdLst/>
              <a:ahLst/>
              <a:cxnLst/>
              <a:rect l="l" t="t" r="r" b="b"/>
              <a:pathLst>
                <a:path w="1344041" h="115227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-13605" y="9985086"/>
            <a:ext cx="18342351" cy="384878"/>
            <a:chOff x="0" y="0"/>
            <a:chExt cx="24456468" cy="513170"/>
          </a:xfrm>
        </p:grpSpPr>
        <p:sp>
          <p:nvSpPr>
            <p:cNvPr id="18" name="Freeform 18"/>
            <p:cNvSpPr/>
            <p:nvPr/>
          </p:nvSpPr>
          <p:spPr>
            <a:xfrm>
              <a:off x="12700" y="12700"/>
              <a:ext cx="24431117" cy="487807"/>
            </a:xfrm>
            <a:custGeom>
              <a:avLst/>
              <a:gdLst/>
              <a:ahLst/>
              <a:cxnLst/>
              <a:rect l="l" t="t" r="r" b="b"/>
              <a:pathLst>
                <a:path w="24431117" h="48780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1698218" y="4605519"/>
            <a:ext cx="2566238" cy="2559311"/>
          </a:xfrm>
          <a:custGeom>
            <a:avLst/>
            <a:gdLst/>
            <a:ahLst/>
            <a:cxnLst/>
            <a:rect l="l" t="t" r="r" b="b"/>
            <a:pathLst>
              <a:path w="2566238" h="2559311">
                <a:moveTo>
                  <a:pt x="0" y="0"/>
                </a:moveTo>
                <a:lnTo>
                  <a:pt x="2566238" y="0"/>
                </a:lnTo>
                <a:lnTo>
                  <a:pt x="2566238" y="2559310"/>
                </a:lnTo>
                <a:lnTo>
                  <a:pt x="0" y="25593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17960" t="-171506" r="-408439" b="-124194"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4455247" y="4605519"/>
            <a:ext cx="2408476" cy="2472983"/>
          </a:xfrm>
          <a:custGeom>
            <a:avLst/>
            <a:gdLst/>
            <a:ahLst/>
            <a:cxnLst/>
            <a:rect l="l" t="t" r="r" b="b"/>
            <a:pathLst>
              <a:path w="2408476" h="2472983">
                <a:moveTo>
                  <a:pt x="0" y="0"/>
                </a:moveTo>
                <a:lnTo>
                  <a:pt x="2408476" y="0"/>
                </a:lnTo>
                <a:lnTo>
                  <a:pt x="2408476" y="2472983"/>
                </a:lnTo>
                <a:lnTo>
                  <a:pt x="0" y="24729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30428" t="-171286" r="-124963" b="-130840"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698218" y="7078502"/>
            <a:ext cx="3172072" cy="2540349"/>
          </a:xfrm>
          <a:custGeom>
            <a:avLst/>
            <a:gdLst/>
            <a:ahLst/>
            <a:cxnLst/>
            <a:rect l="l" t="t" r="r" b="b"/>
            <a:pathLst>
              <a:path w="3172072" h="2540349">
                <a:moveTo>
                  <a:pt x="0" y="0"/>
                </a:moveTo>
                <a:lnTo>
                  <a:pt x="3172072" y="0"/>
                </a:lnTo>
                <a:lnTo>
                  <a:pt x="3172072" y="2540350"/>
                </a:lnTo>
                <a:lnTo>
                  <a:pt x="0" y="25403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12948" t="-173387" b="-130131"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4307969" y="7078502"/>
            <a:ext cx="2555754" cy="2540349"/>
          </a:xfrm>
          <a:custGeom>
            <a:avLst/>
            <a:gdLst/>
            <a:ahLst/>
            <a:cxnLst/>
            <a:rect l="l" t="t" r="r" b="b"/>
            <a:pathLst>
              <a:path w="2555754" h="2540349">
                <a:moveTo>
                  <a:pt x="0" y="0"/>
                </a:moveTo>
                <a:lnTo>
                  <a:pt x="2555754" y="0"/>
                </a:lnTo>
                <a:lnTo>
                  <a:pt x="2555754" y="2540350"/>
                </a:lnTo>
                <a:lnTo>
                  <a:pt x="0" y="25403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17780" t="-270124" r="-315898" b="-31514"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8162674" y="2725980"/>
            <a:ext cx="9573621" cy="7963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O</a:t>
            </a: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</a:t>
            </a:r>
            <a:r>
              <a:rPr lang="en-US" sz="2485" b="1" spc="9" dirty="0" err="1" smtClean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EcoTour</a:t>
            </a:r>
            <a:r>
              <a:rPr lang="en-US" sz="2485" b="1" spc="9" dirty="0" smtClean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contribui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para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os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Objetivos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de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Desenvolvimento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Sustentável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(ODS), </a:t>
            </a:r>
            <a:r>
              <a:rPr lang="en-US" sz="2485" spc="9" dirty="0" err="1" smtClean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alinhando</a:t>
            </a:r>
            <a:r>
              <a:rPr lang="en-US" sz="2485" spc="9" dirty="0" smtClean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-se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turismo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sustentável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,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unindo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tecnologia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,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preservação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ambiental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e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desenvolvimento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socioeconômico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  <a:endParaRPr lang="en-US" sz="2485" spc="9" dirty="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  <a:p>
            <a:pPr marL="536611" lvl="1" indent="-268306" algn="l">
              <a:lnSpc>
                <a:spcPts val="2684"/>
              </a:lnSpc>
              <a:spcBef>
                <a:spcPct val="0"/>
              </a:spcBef>
              <a:buFont typeface="Arial"/>
              <a:buChar char="•"/>
            </a:pP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ODS 8 –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Trabalho</a:t>
            </a: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decente</a:t>
            </a: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e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crescimento</a:t>
            </a: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econômico</a:t>
            </a:r>
            <a:endParaRPr lang="en-US" sz="2485" b="1" spc="9" dirty="0">
              <a:solidFill>
                <a:srgbClr val="000000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Promove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o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turismo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como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motor de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desenvolvimento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local e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geração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de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emprego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  <a:endParaRPr lang="en-US" sz="2485" spc="9" dirty="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  <a:p>
            <a:pPr marL="536611" lvl="1" indent="-268306" algn="l">
              <a:lnSpc>
                <a:spcPts val="2684"/>
              </a:lnSpc>
              <a:spcBef>
                <a:spcPct val="0"/>
              </a:spcBef>
              <a:buFont typeface="Arial"/>
              <a:buChar char="•"/>
            </a:pP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ODS 11 –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Cidades</a:t>
            </a: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e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comunidades</a:t>
            </a: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sustentáveis</a:t>
            </a:r>
            <a:endParaRPr lang="en-US" sz="2485" b="1" spc="9" dirty="0">
              <a:solidFill>
                <a:srgbClr val="000000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Incentiva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a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preservação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do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património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natural e cultural de Angola.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  <a:endParaRPr lang="en-US" sz="2485" spc="9" dirty="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  <a:p>
            <a:pPr marL="536611" lvl="1" indent="-268306" algn="l">
              <a:lnSpc>
                <a:spcPts val="2684"/>
              </a:lnSpc>
              <a:spcBef>
                <a:spcPct val="0"/>
              </a:spcBef>
              <a:buFont typeface="Arial"/>
              <a:buChar char="•"/>
            </a:pP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ODS 12 –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Consumo</a:t>
            </a: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e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produção</a:t>
            </a: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responsáveis</a:t>
            </a:r>
            <a:endParaRPr lang="en-US" sz="2485" b="1" spc="9" dirty="0">
              <a:solidFill>
                <a:srgbClr val="000000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Estimula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práticas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de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turismo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consciente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, com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menor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impacto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ambiental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  <a:endParaRPr lang="en-US" sz="2485" spc="9" dirty="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  <a:p>
            <a:pPr marL="536611" lvl="1" indent="-268306" algn="l">
              <a:lnSpc>
                <a:spcPts val="2684"/>
              </a:lnSpc>
              <a:spcBef>
                <a:spcPct val="0"/>
              </a:spcBef>
              <a:buFont typeface="Arial"/>
              <a:buChar char="•"/>
            </a:pPr>
            <a:r>
              <a:rPr lang="en-US" sz="2485" b="1" spc="9" dirty="0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ODS 15 – Vida </a:t>
            </a:r>
            <a:r>
              <a:rPr lang="en-US" sz="2485" b="1" spc="9" dirty="0" err="1">
                <a:solidFill>
                  <a:srgbClr val="000000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terrestre</a:t>
            </a:r>
            <a:endParaRPr lang="en-US" sz="2485" b="1" spc="9" dirty="0">
              <a:solidFill>
                <a:srgbClr val="000000"/>
              </a:solidFill>
              <a:latin typeface="Merriweather Sans Bold"/>
              <a:ea typeface="Merriweather Sans Bold"/>
              <a:cs typeface="Merriweather Sans Bold"/>
              <a:sym typeface="Merriweather Sans Bold"/>
            </a:endParaRPr>
          </a:p>
          <a:p>
            <a:pPr algn="l">
              <a:lnSpc>
                <a:spcPts val="2684"/>
              </a:lnSpc>
              <a:spcBef>
                <a:spcPct val="0"/>
              </a:spcBef>
            </a:pP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Valoriza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a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biodiversidade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,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incentivando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visitas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sustentáveis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a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áreas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de </a:t>
            </a:r>
            <a:r>
              <a:rPr lang="en-US" sz="2485" spc="9" dirty="0" err="1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ecoturismo</a:t>
            </a:r>
            <a:r>
              <a:rPr lang="en-US" sz="2485" spc="9" dirty="0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.</a:t>
            </a:r>
          </a:p>
          <a:p>
            <a:pPr algn="l">
              <a:lnSpc>
                <a:spcPts val="2684"/>
              </a:lnSpc>
              <a:spcBef>
                <a:spcPct val="0"/>
              </a:spcBef>
            </a:pPr>
            <a:endParaRPr lang="en-US" sz="2485" spc="9" dirty="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  <a:p>
            <a:pPr algn="l">
              <a:lnSpc>
                <a:spcPts val="2684"/>
              </a:lnSpc>
              <a:spcBef>
                <a:spcPct val="0"/>
              </a:spcBef>
            </a:pPr>
            <a:endParaRPr lang="en-US" sz="2485" spc="9" dirty="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  <a:p>
            <a:pPr algn="l">
              <a:lnSpc>
                <a:spcPts val="2684"/>
              </a:lnSpc>
              <a:spcBef>
                <a:spcPct val="0"/>
              </a:spcBef>
            </a:pPr>
            <a:endParaRPr lang="en-US" sz="2485" spc="9" dirty="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0423" y="2684919"/>
            <a:ext cx="6453046" cy="948447"/>
            <a:chOff x="0" y="0"/>
            <a:chExt cx="8604062" cy="1264596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8578723" cy="1239139"/>
            </a:xfrm>
            <a:custGeom>
              <a:avLst/>
              <a:gdLst/>
              <a:ahLst/>
              <a:cxnLst/>
              <a:rect l="l" t="t" r="r" b="b"/>
              <a:pathLst>
                <a:path w="8578723" h="1239139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809847"/>
            <a:ext cx="11653162" cy="1323369"/>
            <a:chOff x="0" y="0"/>
            <a:chExt cx="15537550" cy="17644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537551" cy="1764492"/>
            </a:xfrm>
            <a:custGeom>
              <a:avLst/>
              <a:gdLst/>
              <a:ahLst/>
              <a:cxnLst/>
              <a:rect l="l" t="t" r="r" b="b"/>
              <a:pathLst>
                <a:path w="15537551" h="1764492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427"/>
                </a:lnSpc>
              </a:pPr>
              <a:r>
                <a:rPr lang="en-US" sz="5025" b="1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Os Problemas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682956" y="744174"/>
            <a:ext cx="2921214" cy="248720"/>
            <a:chOff x="0" y="0"/>
            <a:chExt cx="3894952" cy="331626"/>
          </a:xfrm>
        </p:grpSpPr>
        <p:sp>
          <p:nvSpPr>
            <p:cNvPr id="8" name="Freeform 8" descr="Image"/>
            <p:cNvSpPr/>
            <p:nvPr/>
          </p:nvSpPr>
          <p:spPr>
            <a:xfrm>
              <a:off x="0" y="0"/>
              <a:ext cx="3894963" cy="331597"/>
            </a:xfrm>
            <a:custGeom>
              <a:avLst/>
              <a:gdLst/>
              <a:ahLst/>
              <a:cxnLst/>
              <a:rect l="l" t="t" r="r" b="b"/>
              <a:pathLst>
                <a:path w="3894963" h="331597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r="-2067" b="-8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5222434" y="427439"/>
            <a:ext cx="1580448" cy="780909"/>
            <a:chOff x="0" y="0"/>
            <a:chExt cx="2107264" cy="1041212"/>
          </a:xfrm>
        </p:grpSpPr>
        <p:sp>
          <p:nvSpPr>
            <p:cNvPr id="10" name="Freeform 10" descr="Picture 7"/>
            <p:cNvSpPr/>
            <p:nvPr/>
          </p:nvSpPr>
          <p:spPr>
            <a:xfrm>
              <a:off x="0" y="0"/>
              <a:ext cx="2107311" cy="1041273"/>
            </a:xfrm>
            <a:custGeom>
              <a:avLst/>
              <a:gdLst/>
              <a:ahLst/>
              <a:cxnLst/>
              <a:rect l="l" t="t" r="r" b="b"/>
              <a:pathLst>
                <a:path w="2107311" h="1041273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r="-582" b="5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3800587" y="338836"/>
            <a:ext cx="1234639" cy="941733"/>
            <a:chOff x="0" y="0"/>
            <a:chExt cx="1646186" cy="1255644"/>
          </a:xfrm>
        </p:grpSpPr>
        <p:sp>
          <p:nvSpPr>
            <p:cNvPr id="12" name="Freeform 12" descr="Picture 9"/>
            <p:cNvSpPr/>
            <p:nvPr/>
          </p:nvSpPr>
          <p:spPr>
            <a:xfrm>
              <a:off x="0" y="0"/>
              <a:ext cx="1646174" cy="1255649"/>
            </a:xfrm>
            <a:custGeom>
              <a:avLst/>
              <a:gdLst/>
              <a:ahLst/>
              <a:cxnLst/>
              <a:rect l="l" t="t" r="r" b="b"/>
              <a:pathLst>
                <a:path w="1646174" h="1255649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227" b="-227"/>
              </a:stretch>
            </a:blip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7000025" y="270560"/>
            <a:ext cx="534549" cy="1094670"/>
            <a:chOff x="0" y="0"/>
            <a:chExt cx="712732" cy="14595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12724" cy="1459611"/>
            </a:xfrm>
            <a:custGeom>
              <a:avLst/>
              <a:gdLst/>
              <a:ahLst/>
              <a:cxnLst/>
              <a:rect l="l" t="t" r="r" b="b"/>
              <a:pathLst>
                <a:path w="712724" h="1459611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-1113" b="3"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2595394" y="338836"/>
            <a:ext cx="1008050" cy="864211"/>
            <a:chOff x="0" y="0"/>
            <a:chExt cx="1344066" cy="11522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44041" cy="1152271"/>
            </a:xfrm>
            <a:custGeom>
              <a:avLst/>
              <a:gdLst/>
              <a:ahLst/>
              <a:cxnLst/>
              <a:rect l="l" t="t" r="r" b="b"/>
              <a:pathLst>
                <a:path w="1344041" h="115227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-13605" y="9985086"/>
            <a:ext cx="18342351" cy="384878"/>
            <a:chOff x="0" y="0"/>
            <a:chExt cx="24456468" cy="513170"/>
          </a:xfrm>
        </p:grpSpPr>
        <p:sp>
          <p:nvSpPr>
            <p:cNvPr id="18" name="Freeform 18"/>
            <p:cNvSpPr/>
            <p:nvPr/>
          </p:nvSpPr>
          <p:spPr>
            <a:xfrm>
              <a:off x="12700" y="12700"/>
              <a:ext cx="24431117" cy="487807"/>
            </a:xfrm>
            <a:custGeom>
              <a:avLst/>
              <a:gdLst/>
              <a:ahLst/>
              <a:cxnLst/>
              <a:rect l="l" t="t" r="r" b="b"/>
              <a:pathLst>
                <a:path w="24431117" h="48780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0384650" y="2684919"/>
            <a:ext cx="6453046" cy="948447"/>
            <a:chOff x="0" y="0"/>
            <a:chExt cx="8604062" cy="1264596"/>
          </a:xfrm>
        </p:grpSpPr>
        <p:sp>
          <p:nvSpPr>
            <p:cNvPr id="20" name="Freeform 20"/>
            <p:cNvSpPr/>
            <p:nvPr/>
          </p:nvSpPr>
          <p:spPr>
            <a:xfrm>
              <a:off x="12700" y="12700"/>
              <a:ext cx="8578723" cy="1239139"/>
            </a:xfrm>
            <a:custGeom>
              <a:avLst/>
              <a:gdLst/>
              <a:ahLst/>
              <a:cxnLst/>
              <a:rect l="l" t="t" r="r" b="b"/>
              <a:pathLst>
                <a:path w="8578723" h="1239139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0589891" y="1835773"/>
            <a:ext cx="11653162" cy="1323369"/>
            <a:chOff x="0" y="0"/>
            <a:chExt cx="15537550" cy="176449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537551" cy="1764492"/>
            </a:xfrm>
            <a:custGeom>
              <a:avLst/>
              <a:gdLst/>
              <a:ahLst/>
              <a:cxnLst/>
              <a:rect l="l" t="t" r="r" b="b"/>
              <a:pathLst>
                <a:path w="15537551" h="1764492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427"/>
                </a:lnSpc>
              </a:pPr>
              <a:r>
                <a:rPr lang="en-US" sz="5025" b="1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As soluções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2146331" y="4273738"/>
            <a:ext cx="5885502" cy="1354471"/>
            <a:chOff x="0" y="0"/>
            <a:chExt cx="7847336" cy="1805961"/>
          </a:xfrm>
        </p:grpSpPr>
        <p:sp>
          <p:nvSpPr>
            <p:cNvPr id="25" name="TextBox 25"/>
            <p:cNvSpPr txBox="1"/>
            <p:nvPr/>
          </p:nvSpPr>
          <p:spPr>
            <a:xfrm>
              <a:off x="0" y="1343629"/>
              <a:ext cx="7847336" cy="462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45720"/>
              <a:ext cx="7847336" cy="12348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14"/>
                </a:lnSpc>
                <a:spcBef>
                  <a:spcPct val="0"/>
                </a:spcBef>
              </a:pPr>
              <a:r>
                <a:rPr lang="en-US" sz="2724" b="1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Descobrir pontos turísticos de qualidade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140423" y="3939164"/>
            <a:ext cx="758833" cy="120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40423" y="7623798"/>
            <a:ext cx="758833" cy="120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40423" y="5934007"/>
            <a:ext cx="758833" cy="120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2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2146331" y="6408260"/>
            <a:ext cx="5885502" cy="925418"/>
            <a:chOff x="0" y="0"/>
            <a:chExt cx="7847336" cy="1233891"/>
          </a:xfrm>
        </p:grpSpPr>
        <p:sp>
          <p:nvSpPr>
            <p:cNvPr id="31" name="TextBox 31"/>
            <p:cNvSpPr txBox="1"/>
            <p:nvPr/>
          </p:nvSpPr>
          <p:spPr>
            <a:xfrm>
              <a:off x="0" y="770569"/>
              <a:ext cx="7847336" cy="4444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58"/>
                </a:lnSpc>
              </a:pPr>
              <a:endParaRPr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57150"/>
              <a:ext cx="7847336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1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Organizar roteiros de forma prática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2146331" y="7949023"/>
            <a:ext cx="5885502" cy="1420718"/>
            <a:chOff x="0" y="0"/>
            <a:chExt cx="7847336" cy="1894291"/>
          </a:xfrm>
        </p:grpSpPr>
        <p:sp>
          <p:nvSpPr>
            <p:cNvPr id="34" name="TextBox 34"/>
            <p:cNvSpPr txBox="1"/>
            <p:nvPr/>
          </p:nvSpPr>
          <p:spPr>
            <a:xfrm>
              <a:off x="0" y="1430969"/>
              <a:ext cx="7847336" cy="4444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58"/>
                </a:lnSpc>
              </a:pPr>
              <a:endParaRPr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57150"/>
              <a:ext cx="7847336" cy="1283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1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Saber quais destinos são mais avaliados e recomendados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0632300" y="6286603"/>
            <a:ext cx="6635574" cy="1403698"/>
            <a:chOff x="0" y="0"/>
            <a:chExt cx="8847432" cy="1871597"/>
          </a:xfrm>
        </p:grpSpPr>
        <p:sp>
          <p:nvSpPr>
            <p:cNvPr id="37" name="TextBox 37"/>
            <p:cNvSpPr txBox="1"/>
            <p:nvPr/>
          </p:nvSpPr>
          <p:spPr>
            <a:xfrm>
              <a:off x="0" y="1324439"/>
              <a:ext cx="8847432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endParaRPr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52994"/>
              <a:ext cx="8847432" cy="1226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79"/>
                </a:lnSpc>
                <a:spcBef>
                  <a:spcPct val="0"/>
                </a:spcBef>
              </a:pPr>
              <a:r>
                <a:rPr lang="en-US" sz="2700" b="1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O utilizador escolhe os pontos que quer visitar e define a data e hora.</a:t>
              </a:r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9625817" y="3975790"/>
            <a:ext cx="758833" cy="120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625817" y="7623798"/>
            <a:ext cx="758833" cy="120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3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625817" y="6067357"/>
            <a:ext cx="758833" cy="120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B2551"/>
                </a:solidFill>
                <a:latin typeface="Archivo Black"/>
                <a:ea typeface="Archivo Black"/>
                <a:cs typeface="Archivo Black"/>
                <a:sym typeface="Archivo Black"/>
              </a:rPr>
              <a:t>2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10589891" y="7690301"/>
            <a:ext cx="6944683" cy="1916406"/>
            <a:chOff x="0" y="0"/>
            <a:chExt cx="9259578" cy="2555209"/>
          </a:xfrm>
        </p:grpSpPr>
        <p:sp>
          <p:nvSpPr>
            <p:cNvPr id="43" name="TextBox 43"/>
            <p:cNvSpPr txBox="1"/>
            <p:nvPr/>
          </p:nvSpPr>
          <p:spPr>
            <a:xfrm>
              <a:off x="0" y="2008050"/>
              <a:ext cx="9259578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endParaRPr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52994"/>
              <a:ext cx="9259578" cy="1861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79"/>
                </a:lnSpc>
                <a:spcBef>
                  <a:spcPct val="0"/>
                </a:spcBef>
              </a:pPr>
              <a:r>
                <a:rPr lang="en-US" sz="2700" b="1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O utilizadorpode contar com um sistema de avaliações e comentários: os visitantes ajudam a destacar os melhores destinos.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0589891" y="4273738"/>
            <a:ext cx="6635574" cy="1916407"/>
            <a:chOff x="0" y="0"/>
            <a:chExt cx="8847432" cy="2555209"/>
          </a:xfrm>
        </p:grpSpPr>
        <p:sp>
          <p:nvSpPr>
            <p:cNvPr id="46" name="TextBox 46"/>
            <p:cNvSpPr txBox="1"/>
            <p:nvPr/>
          </p:nvSpPr>
          <p:spPr>
            <a:xfrm>
              <a:off x="0" y="2008050"/>
              <a:ext cx="8847432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endParaRPr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0" y="-52994"/>
              <a:ext cx="8847432" cy="1861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2B2551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O utilizador tem acesso a um catálogo de pontos turísticos organizados por província.</a:t>
              </a:r>
            </a:p>
          </p:txBody>
        </p:sp>
      </p:grp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1296" y="2143236"/>
            <a:ext cx="6453046" cy="948447"/>
            <a:chOff x="0" y="0"/>
            <a:chExt cx="8604062" cy="1264596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8578723" cy="1239139"/>
            </a:xfrm>
            <a:custGeom>
              <a:avLst/>
              <a:gdLst/>
              <a:ahLst/>
              <a:cxnLst/>
              <a:rect l="l" t="t" r="r" b="b"/>
              <a:pathLst>
                <a:path w="8578723" h="1239139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9851717" y="0"/>
            <a:ext cx="8436283" cy="4745409"/>
          </a:xfrm>
          <a:custGeom>
            <a:avLst/>
            <a:gdLst/>
            <a:ahLst/>
            <a:cxnLst/>
            <a:rect l="l" t="t" r="r" b="b"/>
            <a:pathLst>
              <a:path w="8436283" h="4745409">
                <a:moveTo>
                  <a:pt x="0" y="0"/>
                </a:moveTo>
                <a:lnTo>
                  <a:pt x="8436283" y="0"/>
                </a:lnTo>
                <a:lnTo>
                  <a:pt x="8436283" y="4745409"/>
                </a:lnTo>
                <a:lnTo>
                  <a:pt x="0" y="47454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851717" y="4745409"/>
            <a:ext cx="8436283" cy="5541591"/>
          </a:xfrm>
          <a:custGeom>
            <a:avLst/>
            <a:gdLst/>
            <a:ahLst/>
            <a:cxnLst/>
            <a:rect l="l" t="t" r="r" b="b"/>
            <a:pathLst>
              <a:path w="8436283" h="5541591">
                <a:moveTo>
                  <a:pt x="0" y="0"/>
                </a:moveTo>
                <a:lnTo>
                  <a:pt x="8436283" y="0"/>
                </a:lnTo>
                <a:lnTo>
                  <a:pt x="8436283" y="5541591"/>
                </a:lnTo>
                <a:lnTo>
                  <a:pt x="0" y="55415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282" b="-3282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95119" y="1208348"/>
            <a:ext cx="11653162" cy="1825539"/>
            <a:chOff x="0" y="0"/>
            <a:chExt cx="15537550" cy="243405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37551" cy="2434053"/>
            </a:xfrm>
            <a:custGeom>
              <a:avLst/>
              <a:gdLst/>
              <a:ahLst/>
              <a:cxnLst/>
              <a:rect l="l" t="t" r="r" b="b"/>
              <a:pathLst>
                <a:path w="15537551" h="2434053">
                  <a:moveTo>
                    <a:pt x="0" y="0"/>
                  </a:moveTo>
                  <a:lnTo>
                    <a:pt x="15537551" y="0"/>
                  </a:lnTo>
                  <a:lnTo>
                    <a:pt x="15537551" y="2434053"/>
                  </a:lnTo>
                  <a:lnTo>
                    <a:pt x="0" y="2434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57150"/>
              <a:ext cx="15537550" cy="237690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427"/>
                </a:lnSpc>
              </a:pPr>
              <a:r>
                <a:rPr lang="en-US" sz="5025" b="1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O impacto</a:t>
              </a:r>
            </a:p>
            <a:p>
              <a:pPr algn="l">
                <a:lnSpc>
                  <a:spcPts val="5427"/>
                </a:lnSpc>
              </a:pPr>
              <a:endParaRPr lang="en-US" sz="5025" b="1" spc="20">
                <a:solidFill>
                  <a:srgbClr val="2B2551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endParaRPr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682956" y="744174"/>
            <a:ext cx="2921214" cy="248720"/>
            <a:chOff x="0" y="0"/>
            <a:chExt cx="3894952" cy="331626"/>
          </a:xfrm>
        </p:grpSpPr>
        <p:sp>
          <p:nvSpPr>
            <p:cNvPr id="10" name="Freeform 10" descr="Image"/>
            <p:cNvSpPr/>
            <p:nvPr/>
          </p:nvSpPr>
          <p:spPr>
            <a:xfrm>
              <a:off x="0" y="0"/>
              <a:ext cx="3894963" cy="331597"/>
            </a:xfrm>
            <a:custGeom>
              <a:avLst/>
              <a:gdLst/>
              <a:ahLst/>
              <a:cxnLst/>
              <a:rect l="l" t="t" r="r" b="b"/>
              <a:pathLst>
                <a:path w="3894963" h="331597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067" r="-2067" b="-8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5222434" y="427439"/>
            <a:ext cx="1580448" cy="780909"/>
            <a:chOff x="0" y="0"/>
            <a:chExt cx="2107264" cy="1041212"/>
          </a:xfrm>
        </p:grpSpPr>
        <p:sp>
          <p:nvSpPr>
            <p:cNvPr id="12" name="Freeform 12" descr="Picture 7"/>
            <p:cNvSpPr/>
            <p:nvPr/>
          </p:nvSpPr>
          <p:spPr>
            <a:xfrm>
              <a:off x="0" y="0"/>
              <a:ext cx="2107311" cy="1041273"/>
            </a:xfrm>
            <a:custGeom>
              <a:avLst/>
              <a:gdLst/>
              <a:ahLst/>
              <a:cxnLst/>
              <a:rect l="l" t="t" r="r" b="b"/>
              <a:pathLst>
                <a:path w="2107311" h="1041273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84" r="-582" b="5"/>
              </a:stretch>
            </a:blip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3800587" y="338836"/>
            <a:ext cx="1234639" cy="941733"/>
            <a:chOff x="0" y="0"/>
            <a:chExt cx="1646186" cy="1255644"/>
          </a:xfrm>
        </p:grpSpPr>
        <p:sp>
          <p:nvSpPr>
            <p:cNvPr id="14" name="Freeform 14" descr="Picture 9"/>
            <p:cNvSpPr/>
            <p:nvPr/>
          </p:nvSpPr>
          <p:spPr>
            <a:xfrm>
              <a:off x="0" y="0"/>
              <a:ext cx="1646174" cy="1255649"/>
            </a:xfrm>
            <a:custGeom>
              <a:avLst/>
              <a:gdLst/>
              <a:ahLst/>
              <a:cxnLst/>
              <a:rect l="l" t="t" r="r" b="b"/>
              <a:pathLst>
                <a:path w="1646174" h="1255649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227" b="-227"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7000025" y="270560"/>
            <a:ext cx="534549" cy="1094670"/>
            <a:chOff x="0" y="0"/>
            <a:chExt cx="712732" cy="14595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12724" cy="1459611"/>
            </a:xfrm>
            <a:custGeom>
              <a:avLst/>
              <a:gdLst/>
              <a:ahLst/>
              <a:cxnLst/>
              <a:rect l="l" t="t" r="r" b="b"/>
              <a:pathLst>
                <a:path w="712724" h="1459611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r="-1113" b="3"/>
              </a:stretch>
            </a:blipFill>
          </p:spPr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2595394" y="338836"/>
            <a:ext cx="1008050" cy="864211"/>
            <a:chOff x="0" y="0"/>
            <a:chExt cx="1344066" cy="115228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344041" cy="1152271"/>
            </a:xfrm>
            <a:custGeom>
              <a:avLst/>
              <a:gdLst/>
              <a:ahLst/>
              <a:cxnLst/>
              <a:rect l="l" t="t" r="r" b="b"/>
              <a:pathLst>
                <a:path w="1344041" h="115227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19507" t="-31606" r="-20418" b="-31607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-13605" y="9985086"/>
            <a:ext cx="18342351" cy="384878"/>
            <a:chOff x="0" y="0"/>
            <a:chExt cx="24456468" cy="513170"/>
          </a:xfrm>
        </p:grpSpPr>
        <p:sp>
          <p:nvSpPr>
            <p:cNvPr id="20" name="Freeform 20"/>
            <p:cNvSpPr/>
            <p:nvPr/>
          </p:nvSpPr>
          <p:spPr>
            <a:xfrm>
              <a:off x="12700" y="12700"/>
              <a:ext cx="24431117" cy="487807"/>
            </a:xfrm>
            <a:custGeom>
              <a:avLst/>
              <a:gdLst/>
              <a:ahLst/>
              <a:cxnLst/>
              <a:rect l="l" t="t" r="r" b="b"/>
              <a:pathLst>
                <a:path w="24431117" h="48780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881296" y="3877935"/>
            <a:ext cx="7851163" cy="1019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m</a:t>
            </a:r>
            <a:r>
              <a:rPr lang="en-US" sz="2999" u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ais confiança e melhor experiência ao viajar por Angola.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95119" y="2541260"/>
            <a:ext cx="5230993" cy="1384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endParaRPr/>
          </a:p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Para turistas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44472" y="8500812"/>
            <a:ext cx="7531083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contr</a:t>
            </a:r>
            <a:r>
              <a:rPr lang="en-US" sz="3000" u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ibuição para fortalecer o turismo como setor estratégico da economia.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59422" y="7640387"/>
            <a:ext cx="555768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Para o país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95119" y="5751395"/>
            <a:ext cx="8348881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promoção da cultura local, geração de visibilidade para pequenos negócios e guias turísticos.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95119" y="5129095"/>
            <a:ext cx="7229789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Para a comunidade</a:t>
            </a: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407" y="2760740"/>
            <a:ext cx="6453046" cy="948447"/>
            <a:chOff x="0" y="0"/>
            <a:chExt cx="8604062" cy="1264596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8578723" cy="1239139"/>
            </a:xfrm>
            <a:custGeom>
              <a:avLst/>
              <a:gdLst/>
              <a:ahLst/>
              <a:cxnLst/>
              <a:rect l="l" t="t" r="r" b="b"/>
              <a:pathLst>
                <a:path w="8578723" h="1239139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42231" y="1825852"/>
            <a:ext cx="11653162" cy="1323369"/>
            <a:chOff x="0" y="0"/>
            <a:chExt cx="15537550" cy="17644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537551" cy="1764492"/>
            </a:xfrm>
            <a:custGeom>
              <a:avLst/>
              <a:gdLst/>
              <a:ahLst/>
              <a:cxnLst/>
              <a:rect l="l" t="t" r="r" b="b"/>
              <a:pathLst>
                <a:path w="15537551" h="1764492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427"/>
                </a:lnSpc>
              </a:pPr>
              <a:r>
                <a:rPr lang="en-US" sz="5025" b="1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Resultados 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682956" y="744174"/>
            <a:ext cx="2921214" cy="248720"/>
            <a:chOff x="0" y="0"/>
            <a:chExt cx="3894952" cy="331626"/>
          </a:xfrm>
        </p:grpSpPr>
        <p:sp>
          <p:nvSpPr>
            <p:cNvPr id="8" name="Freeform 8" descr="Image"/>
            <p:cNvSpPr/>
            <p:nvPr/>
          </p:nvSpPr>
          <p:spPr>
            <a:xfrm>
              <a:off x="0" y="0"/>
              <a:ext cx="3894963" cy="331597"/>
            </a:xfrm>
            <a:custGeom>
              <a:avLst/>
              <a:gdLst/>
              <a:ahLst/>
              <a:cxnLst/>
              <a:rect l="l" t="t" r="r" b="b"/>
              <a:pathLst>
                <a:path w="3894963" h="331597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r="-2067" b="-8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5222434" y="427439"/>
            <a:ext cx="1580448" cy="780909"/>
            <a:chOff x="0" y="0"/>
            <a:chExt cx="2107264" cy="1041212"/>
          </a:xfrm>
        </p:grpSpPr>
        <p:sp>
          <p:nvSpPr>
            <p:cNvPr id="10" name="Freeform 10" descr="Picture 7"/>
            <p:cNvSpPr/>
            <p:nvPr/>
          </p:nvSpPr>
          <p:spPr>
            <a:xfrm>
              <a:off x="0" y="0"/>
              <a:ext cx="2107311" cy="1041273"/>
            </a:xfrm>
            <a:custGeom>
              <a:avLst/>
              <a:gdLst/>
              <a:ahLst/>
              <a:cxnLst/>
              <a:rect l="l" t="t" r="r" b="b"/>
              <a:pathLst>
                <a:path w="2107311" h="1041273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r="-582" b="5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3800587" y="338836"/>
            <a:ext cx="1234639" cy="941733"/>
            <a:chOff x="0" y="0"/>
            <a:chExt cx="1646186" cy="1255644"/>
          </a:xfrm>
        </p:grpSpPr>
        <p:sp>
          <p:nvSpPr>
            <p:cNvPr id="12" name="Freeform 12" descr="Picture 9"/>
            <p:cNvSpPr/>
            <p:nvPr/>
          </p:nvSpPr>
          <p:spPr>
            <a:xfrm>
              <a:off x="0" y="0"/>
              <a:ext cx="1646174" cy="1255649"/>
            </a:xfrm>
            <a:custGeom>
              <a:avLst/>
              <a:gdLst/>
              <a:ahLst/>
              <a:cxnLst/>
              <a:rect l="l" t="t" r="r" b="b"/>
              <a:pathLst>
                <a:path w="1646174" h="1255649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227" b="-227"/>
              </a:stretch>
            </a:blip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7000025" y="270560"/>
            <a:ext cx="534549" cy="1094670"/>
            <a:chOff x="0" y="0"/>
            <a:chExt cx="712732" cy="14595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12724" cy="1459611"/>
            </a:xfrm>
            <a:custGeom>
              <a:avLst/>
              <a:gdLst/>
              <a:ahLst/>
              <a:cxnLst/>
              <a:rect l="l" t="t" r="r" b="b"/>
              <a:pathLst>
                <a:path w="712724" h="1459611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-1113" b="3"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2595394" y="338836"/>
            <a:ext cx="1008050" cy="864211"/>
            <a:chOff x="0" y="0"/>
            <a:chExt cx="1344066" cy="11522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44041" cy="1152271"/>
            </a:xfrm>
            <a:custGeom>
              <a:avLst/>
              <a:gdLst/>
              <a:ahLst/>
              <a:cxnLst/>
              <a:rect l="l" t="t" r="r" b="b"/>
              <a:pathLst>
                <a:path w="1344041" h="115227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-13605" y="9985086"/>
            <a:ext cx="18342351" cy="384878"/>
            <a:chOff x="0" y="0"/>
            <a:chExt cx="24456468" cy="513170"/>
          </a:xfrm>
        </p:grpSpPr>
        <p:sp>
          <p:nvSpPr>
            <p:cNvPr id="18" name="Freeform 18"/>
            <p:cNvSpPr/>
            <p:nvPr/>
          </p:nvSpPr>
          <p:spPr>
            <a:xfrm>
              <a:off x="12700" y="12700"/>
              <a:ext cx="24431117" cy="487807"/>
            </a:xfrm>
            <a:custGeom>
              <a:avLst/>
              <a:gdLst/>
              <a:ahLst/>
              <a:cxnLst/>
              <a:rect l="l" t="t" r="r" b="b"/>
              <a:pathLst>
                <a:path w="24431117" h="48780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13099418" y="2718799"/>
            <a:ext cx="3531295" cy="6113807"/>
          </a:xfrm>
          <a:custGeom>
            <a:avLst/>
            <a:gdLst/>
            <a:ahLst/>
            <a:cxnLst/>
            <a:rect l="l" t="t" r="r" b="b"/>
            <a:pathLst>
              <a:path w="3531295" h="6113807">
                <a:moveTo>
                  <a:pt x="0" y="0"/>
                </a:moveTo>
                <a:lnTo>
                  <a:pt x="3531296" y="0"/>
                </a:lnTo>
                <a:lnTo>
                  <a:pt x="3531296" y="6113807"/>
                </a:lnTo>
                <a:lnTo>
                  <a:pt x="0" y="61138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8628" r="-4875" b="-22700"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028407" y="4019930"/>
            <a:ext cx="10092810" cy="6157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Uma ferramenta simples, mas já funcional, que pode ser usada em feiras de turismo, escolas e até por agências de viagem locais.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  <a:endParaRPr lang="en-US" sz="3200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Estrutura de banco de dados funcional (usuários, pontos turísticos, avaliações, roteiros).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  <a:endParaRPr lang="en-US" sz="3200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Serviços implementados para criar roteiros, listar destinos mais avaliados e explorar por província.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  <a:endParaRPr lang="en-US" sz="3200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algn="just">
              <a:lnSpc>
                <a:spcPts val="4480"/>
              </a:lnSpc>
              <a:spcBef>
                <a:spcPct val="0"/>
              </a:spcBef>
            </a:pPr>
            <a:endParaRPr lang="en-US" sz="3200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37932" y="3370328"/>
            <a:ext cx="6453046" cy="948447"/>
            <a:chOff x="0" y="0"/>
            <a:chExt cx="8604062" cy="1264596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8578723" cy="1239139"/>
            </a:xfrm>
            <a:custGeom>
              <a:avLst/>
              <a:gdLst/>
              <a:ahLst/>
              <a:cxnLst/>
              <a:rect l="l" t="t" r="r" b="b"/>
              <a:pathLst>
                <a:path w="8578723" h="1239139">
                  <a:moveTo>
                    <a:pt x="0" y="0"/>
                  </a:moveTo>
                  <a:lnTo>
                    <a:pt x="8578723" y="0"/>
                  </a:lnTo>
                  <a:lnTo>
                    <a:pt x="8578723" y="1239139"/>
                  </a:lnTo>
                  <a:lnTo>
                    <a:pt x="0" y="1239139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51756" y="2435439"/>
            <a:ext cx="11653162" cy="1323369"/>
            <a:chOff x="0" y="0"/>
            <a:chExt cx="15537550" cy="17644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537551" cy="1764492"/>
            </a:xfrm>
            <a:custGeom>
              <a:avLst/>
              <a:gdLst/>
              <a:ahLst/>
              <a:cxnLst/>
              <a:rect l="l" t="t" r="r" b="b"/>
              <a:pathLst>
                <a:path w="15537551" h="1764492">
                  <a:moveTo>
                    <a:pt x="0" y="0"/>
                  </a:moveTo>
                  <a:lnTo>
                    <a:pt x="15537551" y="0"/>
                  </a:lnTo>
                  <a:lnTo>
                    <a:pt x="15537551" y="1764492"/>
                  </a:lnTo>
                  <a:lnTo>
                    <a:pt x="0" y="1764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57150"/>
              <a:ext cx="15537550" cy="17073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427"/>
                </a:lnSpc>
              </a:pPr>
              <a:r>
                <a:rPr lang="en-US" sz="5025" b="1" spc="20">
                  <a:solidFill>
                    <a:srgbClr val="2B2551"/>
                  </a:solidFill>
                  <a:latin typeface="Merriweather Sans Bold"/>
                  <a:ea typeface="Merriweather Sans Bold"/>
                  <a:cs typeface="Merriweather Sans Bold"/>
                  <a:sym typeface="Merriweather Sans Bold"/>
                </a:rPr>
                <a:t>Conclusão e Trabalho futuro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682956" y="744174"/>
            <a:ext cx="2921214" cy="248720"/>
            <a:chOff x="0" y="0"/>
            <a:chExt cx="3894952" cy="331626"/>
          </a:xfrm>
        </p:grpSpPr>
        <p:sp>
          <p:nvSpPr>
            <p:cNvPr id="8" name="Freeform 8" descr="Image"/>
            <p:cNvSpPr/>
            <p:nvPr/>
          </p:nvSpPr>
          <p:spPr>
            <a:xfrm>
              <a:off x="0" y="0"/>
              <a:ext cx="3894963" cy="331597"/>
            </a:xfrm>
            <a:custGeom>
              <a:avLst/>
              <a:gdLst/>
              <a:ahLst/>
              <a:cxnLst/>
              <a:rect l="l" t="t" r="r" b="b"/>
              <a:pathLst>
                <a:path w="3894963" h="331597">
                  <a:moveTo>
                    <a:pt x="0" y="0"/>
                  </a:moveTo>
                  <a:lnTo>
                    <a:pt x="3894963" y="0"/>
                  </a:lnTo>
                  <a:lnTo>
                    <a:pt x="3894963" y="331597"/>
                  </a:lnTo>
                  <a:lnTo>
                    <a:pt x="0" y="331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67" r="-2067" b="-8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5222434" y="427439"/>
            <a:ext cx="1580448" cy="780909"/>
            <a:chOff x="0" y="0"/>
            <a:chExt cx="2107264" cy="1041212"/>
          </a:xfrm>
        </p:grpSpPr>
        <p:sp>
          <p:nvSpPr>
            <p:cNvPr id="10" name="Freeform 10" descr="Picture 7"/>
            <p:cNvSpPr/>
            <p:nvPr/>
          </p:nvSpPr>
          <p:spPr>
            <a:xfrm>
              <a:off x="0" y="0"/>
              <a:ext cx="2107311" cy="1041273"/>
            </a:xfrm>
            <a:custGeom>
              <a:avLst/>
              <a:gdLst/>
              <a:ahLst/>
              <a:cxnLst/>
              <a:rect l="l" t="t" r="r" b="b"/>
              <a:pathLst>
                <a:path w="2107311" h="1041273">
                  <a:moveTo>
                    <a:pt x="0" y="0"/>
                  </a:moveTo>
                  <a:lnTo>
                    <a:pt x="2107311" y="0"/>
                  </a:lnTo>
                  <a:lnTo>
                    <a:pt x="2107311" y="1041273"/>
                  </a:lnTo>
                  <a:lnTo>
                    <a:pt x="0" y="10412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4" r="-582" b="5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3800587" y="338836"/>
            <a:ext cx="1234639" cy="941733"/>
            <a:chOff x="0" y="0"/>
            <a:chExt cx="1646186" cy="1255644"/>
          </a:xfrm>
        </p:grpSpPr>
        <p:sp>
          <p:nvSpPr>
            <p:cNvPr id="12" name="Freeform 12" descr="Picture 9"/>
            <p:cNvSpPr/>
            <p:nvPr/>
          </p:nvSpPr>
          <p:spPr>
            <a:xfrm>
              <a:off x="0" y="0"/>
              <a:ext cx="1646174" cy="1255649"/>
            </a:xfrm>
            <a:custGeom>
              <a:avLst/>
              <a:gdLst/>
              <a:ahLst/>
              <a:cxnLst/>
              <a:rect l="l" t="t" r="r" b="b"/>
              <a:pathLst>
                <a:path w="1646174" h="1255649">
                  <a:moveTo>
                    <a:pt x="0" y="0"/>
                  </a:moveTo>
                  <a:lnTo>
                    <a:pt x="1646174" y="0"/>
                  </a:lnTo>
                  <a:lnTo>
                    <a:pt x="1646174" y="1255649"/>
                  </a:lnTo>
                  <a:lnTo>
                    <a:pt x="0" y="12556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227" b="-227"/>
              </a:stretch>
            </a:blip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7000025" y="270560"/>
            <a:ext cx="534549" cy="1094670"/>
            <a:chOff x="0" y="0"/>
            <a:chExt cx="712732" cy="14595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12724" cy="1459611"/>
            </a:xfrm>
            <a:custGeom>
              <a:avLst/>
              <a:gdLst/>
              <a:ahLst/>
              <a:cxnLst/>
              <a:rect l="l" t="t" r="r" b="b"/>
              <a:pathLst>
                <a:path w="712724" h="1459611">
                  <a:moveTo>
                    <a:pt x="0" y="0"/>
                  </a:moveTo>
                  <a:lnTo>
                    <a:pt x="712724" y="0"/>
                  </a:lnTo>
                  <a:lnTo>
                    <a:pt x="712724" y="1459611"/>
                  </a:lnTo>
                  <a:lnTo>
                    <a:pt x="0" y="14596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-1113" b="3"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2595394" y="338836"/>
            <a:ext cx="1008050" cy="864211"/>
            <a:chOff x="0" y="0"/>
            <a:chExt cx="1344066" cy="11522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44041" cy="1152271"/>
            </a:xfrm>
            <a:custGeom>
              <a:avLst/>
              <a:gdLst/>
              <a:ahLst/>
              <a:cxnLst/>
              <a:rect l="l" t="t" r="r" b="b"/>
              <a:pathLst>
                <a:path w="1344041" h="1152271">
                  <a:moveTo>
                    <a:pt x="0" y="0"/>
                  </a:moveTo>
                  <a:lnTo>
                    <a:pt x="1344041" y="0"/>
                  </a:lnTo>
                  <a:lnTo>
                    <a:pt x="1344041" y="1152271"/>
                  </a:lnTo>
                  <a:lnTo>
                    <a:pt x="0" y="1152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9507" t="-31606" r="-20418" b="-31607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-13605" y="9985086"/>
            <a:ext cx="18342351" cy="384878"/>
            <a:chOff x="0" y="0"/>
            <a:chExt cx="24456468" cy="513170"/>
          </a:xfrm>
        </p:grpSpPr>
        <p:sp>
          <p:nvSpPr>
            <p:cNvPr id="18" name="Freeform 18"/>
            <p:cNvSpPr/>
            <p:nvPr/>
          </p:nvSpPr>
          <p:spPr>
            <a:xfrm>
              <a:off x="12700" y="12700"/>
              <a:ext cx="24431117" cy="487807"/>
            </a:xfrm>
            <a:custGeom>
              <a:avLst/>
              <a:gdLst/>
              <a:ahLst/>
              <a:cxnLst/>
              <a:rect l="l" t="t" r="r" b="b"/>
              <a:pathLst>
                <a:path w="24431117" h="487807">
                  <a:moveTo>
                    <a:pt x="0" y="0"/>
                  </a:moveTo>
                  <a:lnTo>
                    <a:pt x="24431117" y="0"/>
                  </a:lnTo>
                  <a:lnTo>
                    <a:pt x="24431117" y="487807"/>
                  </a:lnTo>
                  <a:lnTo>
                    <a:pt x="0" y="487807"/>
                  </a:lnTo>
                  <a:close/>
                </a:path>
              </a:pathLst>
            </a:custGeom>
            <a:solidFill>
              <a:srgbClr val="4617DE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951756" y="4417002"/>
            <a:ext cx="12030496" cy="4778928"/>
            <a:chOff x="0" y="0"/>
            <a:chExt cx="16040662" cy="637190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6040663" cy="6371904"/>
            </a:xfrm>
            <a:custGeom>
              <a:avLst/>
              <a:gdLst/>
              <a:ahLst/>
              <a:cxnLst/>
              <a:rect l="l" t="t" r="r" b="b"/>
              <a:pathLst>
                <a:path w="16040663" h="6371904">
                  <a:moveTo>
                    <a:pt x="0" y="0"/>
                  </a:moveTo>
                  <a:lnTo>
                    <a:pt x="16040663" y="0"/>
                  </a:lnTo>
                  <a:lnTo>
                    <a:pt x="16040663" y="6371904"/>
                  </a:lnTo>
                  <a:lnTo>
                    <a:pt x="0" y="63719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0"/>
              <a:ext cx="16040662" cy="637190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spc="11">
                  <a:solidFill>
                    <a:srgbClr val="000000"/>
                  </a:solidFill>
                  <a:latin typeface="Merriweather Sans Light"/>
                  <a:ea typeface="Merriweather Sans Light"/>
                  <a:cs typeface="Merriweather Sans Light"/>
                  <a:sym typeface="Merriweather Sans Light"/>
                </a:rPr>
                <a:t>A nossa plataforma pode crescer para web ou mobile, integração com mapas, reservas de hotéis e até análise de fluxo turístico.Existe também a capacidade de evoluir para incluir reservas, pacotes turísticos, integração com transportes e até inteligência artificial para recomendações personalizadas.</a:t>
              </a:r>
            </a:p>
            <a:p>
              <a:pPr algn="l">
                <a:lnSpc>
                  <a:spcPts val="3359"/>
                </a:lnSpc>
              </a:pPr>
              <a:endParaRPr lang="en-US" sz="2799" spc="11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endParaRPr>
            </a:p>
            <a:p>
              <a:pPr algn="l">
                <a:lnSpc>
                  <a:spcPts val="3359"/>
                </a:lnSpc>
              </a:pPr>
              <a:r>
                <a:rPr lang="en-US" sz="2799" spc="11">
                  <a:solidFill>
                    <a:srgbClr val="000000"/>
                  </a:solidFill>
                  <a:latin typeface="Merriweather Sans"/>
                  <a:ea typeface="Merriweather Sans"/>
                  <a:cs typeface="Merriweather Sans"/>
                  <a:sym typeface="Merriweather Sans"/>
                </a:rPr>
                <a:t>“Queremos transformar a forma como as pessoas exploram Angola — de forma mais simples, organizada e conectada. Este é apenas o início de uma plataforma que pode posicionar o turismo angolano no mapa digital global.”</a:t>
              </a:r>
            </a:p>
          </p:txBody>
        </p:sp>
      </p:grp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176" y="2005492"/>
            <a:ext cx="18342351" cy="8316305"/>
            <a:chOff x="0" y="0"/>
            <a:chExt cx="24456468" cy="11088406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24431117" cy="11062970"/>
            </a:xfrm>
            <a:custGeom>
              <a:avLst/>
              <a:gdLst/>
              <a:ahLst/>
              <a:cxnLst/>
              <a:rect l="l" t="t" r="r" b="b"/>
              <a:pathLst>
                <a:path w="24431117" h="11062970">
                  <a:moveTo>
                    <a:pt x="0" y="0"/>
                  </a:moveTo>
                  <a:lnTo>
                    <a:pt x="24431117" y="0"/>
                  </a:lnTo>
                  <a:lnTo>
                    <a:pt x="24431117" y="11062970"/>
                  </a:lnTo>
                  <a:lnTo>
                    <a:pt x="0" y="11062970"/>
                  </a:lnTo>
                  <a:close/>
                </a:path>
              </a:pathLst>
            </a:custGeom>
            <a:solidFill>
              <a:srgbClr val="FE2E45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5127473" y="572394"/>
            <a:ext cx="1777568" cy="877906"/>
            <a:chOff x="0" y="0"/>
            <a:chExt cx="2370090" cy="1170542"/>
          </a:xfrm>
        </p:grpSpPr>
        <p:sp>
          <p:nvSpPr>
            <p:cNvPr id="5" name="Freeform 5" descr="Picture 7"/>
            <p:cNvSpPr/>
            <p:nvPr/>
          </p:nvSpPr>
          <p:spPr>
            <a:xfrm>
              <a:off x="0" y="0"/>
              <a:ext cx="2370074" cy="1170559"/>
            </a:xfrm>
            <a:custGeom>
              <a:avLst/>
              <a:gdLst/>
              <a:ahLst/>
              <a:cxnLst/>
              <a:rect l="l" t="t" r="r" b="b"/>
              <a:pathLst>
                <a:path w="2370074" h="1170559">
                  <a:moveTo>
                    <a:pt x="0" y="0"/>
                  </a:moveTo>
                  <a:lnTo>
                    <a:pt x="2370074" y="0"/>
                  </a:lnTo>
                  <a:lnTo>
                    <a:pt x="2370074" y="1170559"/>
                  </a:lnTo>
                  <a:lnTo>
                    <a:pt x="0" y="1170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61" r="-562" b="1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3445664" y="434190"/>
            <a:ext cx="1458211" cy="1119732"/>
            <a:chOff x="0" y="0"/>
            <a:chExt cx="1944282" cy="1492976"/>
          </a:xfrm>
        </p:grpSpPr>
        <p:sp>
          <p:nvSpPr>
            <p:cNvPr id="7" name="Freeform 7" descr="Picture 9"/>
            <p:cNvSpPr/>
            <p:nvPr/>
          </p:nvSpPr>
          <p:spPr>
            <a:xfrm>
              <a:off x="0" y="0"/>
              <a:ext cx="1944243" cy="1493012"/>
            </a:xfrm>
            <a:custGeom>
              <a:avLst/>
              <a:gdLst/>
              <a:ahLst/>
              <a:cxnLst/>
              <a:rect l="l" t="t" r="r" b="b"/>
              <a:pathLst>
                <a:path w="1944243" h="1493012">
                  <a:moveTo>
                    <a:pt x="0" y="0"/>
                  </a:moveTo>
                  <a:lnTo>
                    <a:pt x="1944243" y="0"/>
                  </a:lnTo>
                  <a:lnTo>
                    <a:pt x="1944243" y="1493012"/>
                  </a:lnTo>
                  <a:lnTo>
                    <a:pt x="0" y="14930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7" r="-109" b="2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7201592" y="146404"/>
            <a:ext cx="808054" cy="1617030"/>
            <a:chOff x="0" y="0"/>
            <a:chExt cx="1077406" cy="2156040"/>
          </a:xfrm>
        </p:grpSpPr>
        <p:sp>
          <p:nvSpPr>
            <p:cNvPr id="9" name="Freeform 9" descr="pasted-movie.png"/>
            <p:cNvSpPr/>
            <p:nvPr/>
          </p:nvSpPr>
          <p:spPr>
            <a:xfrm>
              <a:off x="0" y="0"/>
              <a:ext cx="1077468" cy="2156079"/>
            </a:xfrm>
            <a:custGeom>
              <a:avLst/>
              <a:gdLst/>
              <a:ahLst/>
              <a:cxnLst/>
              <a:rect l="l" t="t" r="r" b="b"/>
              <a:pathLst>
                <a:path w="1077468" h="2156079">
                  <a:moveTo>
                    <a:pt x="0" y="0"/>
                  </a:moveTo>
                  <a:lnTo>
                    <a:pt x="1077468" y="0"/>
                  </a:lnTo>
                  <a:lnTo>
                    <a:pt x="1077468" y="2156079"/>
                  </a:lnTo>
                  <a:lnTo>
                    <a:pt x="0" y="2156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04" r="5" b="-602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1943321" y="366993"/>
            <a:ext cx="1380389" cy="1175602"/>
            <a:chOff x="0" y="0"/>
            <a:chExt cx="1840518" cy="1567470"/>
          </a:xfrm>
        </p:grpSpPr>
        <p:sp>
          <p:nvSpPr>
            <p:cNvPr id="11" name="Freeform 11" descr="pasted-movie.png"/>
            <p:cNvSpPr/>
            <p:nvPr/>
          </p:nvSpPr>
          <p:spPr>
            <a:xfrm>
              <a:off x="0" y="0"/>
              <a:ext cx="1840484" cy="1567434"/>
            </a:xfrm>
            <a:custGeom>
              <a:avLst/>
              <a:gdLst/>
              <a:ahLst/>
              <a:cxnLst/>
              <a:rect l="l" t="t" r="r" b="b"/>
              <a:pathLst>
                <a:path w="1840484" h="1567434">
                  <a:moveTo>
                    <a:pt x="0" y="0"/>
                  </a:moveTo>
                  <a:lnTo>
                    <a:pt x="1840484" y="0"/>
                  </a:lnTo>
                  <a:lnTo>
                    <a:pt x="1840484" y="1567434"/>
                  </a:lnTo>
                  <a:lnTo>
                    <a:pt x="0" y="15674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9378" t="-31606" r="-19623" b="-31609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1762031" y="3523382"/>
            <a:ext cx="4397618" cy="4274686"/>
            <a:chOff x="0" y="0"/>
            <a:chExt cx="5863490" cy="5699582"/>
          </a:xfrm>
        </p:grpSpPr>
        <p:sp>
          <p:nvSpPr>
            <p:cNvPr id="13" name="Freeform 13" descr="Image"/>
            <p:cNvSpPr/>
            <p:nvPr/>
          </p:nvSpPr>
          <p:spPr>
            <a:xfrm>
              <a:off x="0" y="0"/>
              <a:ext cx="5863463" cy="5699633"/>
            </a:xfrm>
            <a:custGeom>
              <a:avLst/>
              <a:gdLst/>
              <a:ahLst/>
              <a:cxnLst/>
              <a:rect l="l" t="t" r="r" b="b"/>
              <a:pathLst>
                <a:path w="5863463" h="5699633">
                  <a:moveTo>
                    <a:pt x="0" y="0"/>
                  </a:moveTo>
                  <a:lnTo>
                    <a:pt x="5863463" y="0"/>
                  </a:lnTo>
                  <a:lnTo>
                    <a:pt x="5863463" y="5699633"/>
                  </a:lnTo>
                  <a:lnTo>
                    <a:pt x="0" y="5699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41" b="-40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5345031" y="4852744"/>
            <a:ext cx="7707046" cy="3601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sz="10800" b="1" spc="43">
                <a:solidFill>
                  <a:srgbClr val="FFFFFF"/>
                </a:solidFill>
                <a:latin typeface="Merriweather Sans Bold"/>
                <a:ea typeface="Merriweather Sans Bold"/>
                <a:cs typeface="Merriweather Sans Bold"/>
                <a:sym typeface="Merriweather Sans Bold"/>
              </a:rPr>
              <a:t>Obrigado!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-915027" y="962024"/>
            <a:ext cx="7541746" cy="10555052"/>
            <a:chOff x="0" y="0"/>
            <a:chExt cx="10055662" cy="14073402"/>
          </a:xfrm>
        </p:grpSpPr>
        <p:sp>
          <p:nvSpPr>
            <p:cNvPr id="16" name="Freeform 16" descr="Image"/>
            <p:cNvSpPr/>
            <p:nvPr/>
          </p:nvSpPr>
          <p:spPr>
            <a:xfrm>
              <a:off x="0" y="0"/>
              <a:ext cx="10055606" cy="14073378"/>
            </a:xfrm>
            <a:custGeom>
              <a:avLst/>
              <a:gdLst/>
              <a:ahLst/>
              <a:cxnLst/>
              <a:rect l="l" t="t" r="r" b="b"/>
              <a:pathLst>
                <a:path w="10055606" h="14073378">
                  <a:moveTo>
                    <a:pt x="0" y="0"/>
                  </a:moveTo>
                  <a:lnTo>
                    <a:pt x="10055606" y="0"/>
                  </a:lnTo>
                  <a:lnTo>
                    <a:pt x="10055606" y="14073378"/>
                  </a:lnTo>
                  <a:lnTo>
                    <a:pt x="0" y="14073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6" b="-16"/>
              </a:stretch>
            </a:blipFill>
          </p:spPr>
        </p:sp>
      </p:grp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565</Words>
  <Application>Microsoft Office PowerPoint</Application>
  <PresentationFormat>Personalizar</PresentationFormat>
  <Paragraphs>86</Paragraphs>
  <Slides>9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8" baseType="lpstr">
      <vt:lpstr>Merriweather Sans Bold</vt:lpstr>
      <vt:lpstr>Nunito Sans Bold</vt:lpstr>
      <vt:lpstr>Nunito Sans</vt:lpstr>
      <vt:lpstr>Merriweather Sans Light</vt:lpstr>
      <vt:lpstr>Calibri</vt:lpstr>
      <vt:lpstr>Arial</vt:lpstr>
      <vt:lpstr>Merriweather Sans</vt:lpstr>
      <vt:lpstr>Archivo Black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Frontier_Tech_Leaders_ Programme_Template - hackathon.pptx</dc:title>
  <cp:lastModifiedBy>NESVIT</cp:lastModifiedBy>
  <cp:revision>4</cp:revision>
  <dcterms:created xsi:type="dcterms:W3CDTF">2006-08-16T00:00:00Z</dcterms:created>
  <dcterms:modified xsi:type="dcterms:W3CDTF">2025-09-04T21:04:35Z</dcterms:modified>
  <dc:identifier>DAGyCHVihZw</dc:identifier>
</cp:coreProperties>
</file>

<file path=docProps/thumbnail.jpeg>
</file>